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5"/>
  </p:notesMasterIdLst>
  <p:sldIdLst>
    <p:sldId id="256" r:id="rId2"/>
    <p:sldId id="431" r:id="rId3"/>
    <p:sldId id="463" r:id="rId4"/>
    <p:sldId id="565" r:id="rId5"/>
    <p:sldId id="566" r:id="rId6"/>
    <p:sldId id="464" r:id="rId7"/>
    <p:sldId id="567" r:id="rId8"/>
    <p:sldId id="568" r:id="rId9"/>
    <p:sldId id="569" r:id="rId10"/>
    <p:sldId id="570" r:id="rId11"/>
    <p:sldId id="571" r:id="rId12"/>
    <p:sldId id="572" r:id="rId13"/>
    <p:sldId id="573" r:id="rId14"/>
    <p:sldId id="574" r:id="rId15"/>
    <p:sldId id="575" r:id="rId16"/>
    <p:sldId id="576" r:id="rId17"/>
    <p:sldId id="577" r:id="rId18"/>
    <p:sldId id="578" r:id="rId19"/>
    <p:sldId id="579" r:id="rId20"/>
    <p:sldId id="580" r:id="rId21"/>
    <p:sldId id="581" r:id="rId22"/>
    <p:sldId id="582" r:id="rId23"/>
    <p:sldId id="583" r:id="rId24"/>
    <p:sldId id="584" r:id="rId25"/>
    <p:sldId id="585" r:id="rId26"/>
    <p:sldId id="480" r:id="rId27"/>
    <p:sldId id="586" r:id="rId28"/>
    <p:sldId id="587" r:id="rId29"/>
    <p:sldId id="588" r:id="rId30"/>
    <p:sldId id="589" r:id="rId31"/>
    <p:sldId id="592" r:id="rId32"/>
    <p:sldId id="591" r:id="rId33"/>
    <p:sldId id="590" r:id="rId34"/>
    <p:sldId id="593" r:id="rId35"/>
    <p:sldId id="594" r:id="rId36"/>
    <p:sldId id="595" r:id="rId37"/>
    <p:sldId id="596" r:id="rId38"/>
    <p:sldId id="597" r:id="rId39"/>
    <p:sldId id="598" r:id="rId40"/>
    <p:sldId id="599" r:id="rId41"/>
    <p:sldId id="600" r:id="rId42"/>
    <p:sldId id="601" r:id="rId43"/>
    <p:sldId id="259" r:id="rId4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973039F-08D1-FE43-B0A6-845B43722D55}">
          <p14:sldIdLst>
            <p14:sldId id="256"/>
            <p14:sldId id="431"/>
          </p14:sldIdLst>
        </p14:section>
        <p14:section name="Render Props" id="{165C1D83-02F0-074E-AD68-D0E2BC1D8F0D}">
          <p14:sldIdLst>
            <p14:sldId id="463"/>
            <p14:sldId id="565"/>
            <p14:sldId id="566"/>
            <p14:sldId id="464"/>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Lst>
        </p14:section>
        <p14:section name="Typechecking With PropTypes" id="{DEF31A13-981B-8441-8AF9-DFBB8EE1B9E4}">
          <p14:sldIdLst>
            <p14:sldId id="480"/>
            <p14:sldId id="586"/>
            <p14:sldId id="587"/>
            <p14:sldId id="588"/>
            <p14:sldId id="589"/>
            <p14:sldId id="592"/>
            <p14:sldId id="591"/>
            <p14:sldId id="590"/>
            <p14:sldId id="593"/>
            <p14:sldId id="594"/>
            <p14:sldId id="595"/>
            <p14:sldId id="596"/>
            <p14:sldId id="597"/>
            <p14:sldId id="598"/>
            <p14:sldId id="599"/>
            <p14:sldId id="600"/>
            <p14:sldId id="601"/>
          </p14:sldIdLst>
        </p14:section>
        <p14:section name="Reference" id="{C5E63BD3-3D69-2441-926B-3FBAABE22176}">
          <p14:sldIdLst>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194"/>
    <p:restoredTop sz="78781"/>
  </p:normalViewPr>
  <p:slideViewPr>
    <p:cSldViewPr snapToGrid="0">
      <p:cViewPr varScale="1">
        <p:scale>
          <a:sx n="82" d="100"/>
          <a:sy n="82" d="100"/>
        </p:scale>
        <p:origin x="592" y="176"/>
      </p:cViewPr>
      <p:guideLst>
        <p:guide orient="horz" pos="2183"/>
        <p:guide pos="3840"/>
      </p:guideLst>
    </p:cSldViewPr>
  </p:slideViewPr>
  <p:outlineViewPr>
    <p:cViewPr>
      <p:scale>
        <a:sx n="33" d="100"/>
        <a:sy n="33" d="100"/>
      </p:scale>
      <p:origin x="0" y="0"/>
    </p:cViewPr>
  </p:outlineViewPr>
  <p:notesTextViewPr>
    <p:cViewPr>
      <p:scale>
        <a:sx n="105" d="100"/>
        <a:sy n="10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pmjs.com/package/prop-types"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reactjs.org/blog/2017/04/07/react-v15.5.0.html#migrating-from-reactproptype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Reference: </a:t>
            </a:r>
            <a:r>
              <a:rPr lang="en-US" dirty="0"/>
              <a:t>https://</a:t>
            </a:r>
            <a:r>
              <a:rPr lang="en-US" dirty="0" err="1"/>
              <a:t>reactjs.org</a:t>
            </a:r>
            <a:r>
              <a:rPr lang="en-US" dirty="0"/>
              <a:t>/docs/lifting-state-</a:t>
            </a:r>
            <a:r>
              <a:rPr lang="en-US" dirty="0" err="1"/>
              <a:t>up.html</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9858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Reference: </a:t>
            </a:r>
            <a:r>
              <a:rPr lang="en-US" dirty="0"/>
              <a:t>https://</a:t>
            </a:r>
            <a:r>
              <a:rPr lang="en-US" dirty="0" err="1"/>
              <a:t>reactjs.org</a:t>
            </a:r>
            <a:r>
              <a:rPr lang="en-US" dirty="0"/>
              <a:t>/docs/</a:t>
            </a:r>
            <a:r>
              <a:rPr lang="en-US" dirty="0" err="1"/>
              <a:t>typechecking</a:t>
            </a:r>
            <a:r>
              <a:rPr lang="en-US" dirty="0"/>
              <a:t>-with-</a:t>
            </a:r>
            <a:r>
              <a:rPr lang="en-US" dirty="0" err="1"/>
              <a:t>proptypes.html</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6420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Note:</a:t>
            </a:r>
          </a:p>
          <a:p>
            <a:r>
              <a:rPr lang="en-US" sz="1200" b="0" i="0" u="none" strike="noStrike" cap="none" dirty="0" err="1">
                <a:solidFill>
                  <a:schemeClr val="dk1"/>
                </a:solidFill>
                <a:effectLst/>
                <a:latin typeface="Calibri"/>
                <a:ea typeface="Calibri"/>
                <a:cs typeface="Calibri"/>
                <a:sym typeface="Calibri"/>
              </a:rPr>
              <a:t>React.PropTypes</a:t>
            </a:r>
            <a:r>
              <a:rPr lang="en-US" sz="1200" b="0" i="0" u="none" strike="noStrike" cap="none" dirty="0">
                <a:solidFill>
                  <a:schemeClr val="dk1"/>
                </a:solidFill>
                <a:effectLst/>
                <a:latin typeface="Calibri"/>
                <a:ea typeface="Calibri"/>
                <a:cs typeface="Calibri"/>
                <a:sym typeface="Calibri"/>
              </a:rPr>
              <a:t> has moved into a different package since React v15.5. Please use </a:t>
            </a:r>
            <a:r>
              <a:rPr lang="en-US" sz="1200" b="0" i="0" u="none" strike="noStrike" cap="none" dirty="0">
                <a:solidFill>
                  <a:schemeClr val="dk1"/>
                </a:solidFill>
                <a:effectLst/>
                <a:latin typeface="Calibri"/>
                <a:ea typeface="Calibri"/>
                <a:cs typeface="Calibri"/>
                <a:sym typeface="Calibri"/>
                <a:hlinkClick r:id="rId3"/>
              </a:rPr>
              <a:t>the prop-types library instead</a:t>
            </a:r>
            <a:r>
              <a:rPr lang="en-US" sz="1200" b="0" i="0" u="none" strike="noStrike" cap="none" dirty="0">
                <a:solidFill>
                  <a:schemeClr val="dk1"/>
                </a:solidFill>
                <a:effectLst/>
                <a:latin typeface="Calibri"/>
                <a:ea typeface="Calibri"/>
                <a:cs typeface="Calibri"/>
                <a:sym typeface="Calibri"/>
              </a:rPr>
              <a:t>.</a:t>
            </a:r>
          </a:p>
          <a:p>
            <a:r>
              <a:rPr lang="en-US" sz="1200" b="0" i="0" u="none" strike="noStrike" cap="none" dirty="0">
                <a:solidFill>
                  <a:schemeClr val="dk1"/>
                </a:solidFill>
                <a:effectLst/>
                <a:latin typeface="Calibri"/>
                <a:ea typeface="Calibri"/>
                <a:cs typeface="Calibri"/>
                <a:sym typeface="Calibri"/>
              </a:rPr>
              <a:t>We provide </a:t>
            </a:r>
            <a:r>
              <a:rPr lang="en-US" sz="1200" b="0" i="0" u="none" strike="noStrike" cap="none" dirty="0">
                <a:solidFill>
                  <a:schemeClr val="dk1"/>
                </a:solidFill>
                <a:effectLst/>
                <a:latin typeface="Calibri"/>
                <a:ea typeface="Calibri"/>
                <a:cs typeface="Calibri"/>
                <a:sym typeface="Calibri"/>
                <a:hlinkClick r:id="rId4"/>
              </a:rPr>
              <a:t>a codemod script</a:t>
            </a:r>
            <a:r>
              <a:rPr lang="en-US" sz="1200" b="0" i="0" u="none" strike="noStrike" cap="none" dirty="0">
                <a:solidFill>
                  <a:schemeClr val="dk1"/>
                </a:solidFill>
                <a:effectLst/>
                <a:latin typeface="Calibri"/>
                <a:ea typeface="Calibri"/>
                <a:cs typeface="Calibri"/>
                <a:sym typeface="Calibri"/>
              </a:rPr>
              <a:t> to automate the conversion.</a:t>
            </a:r>
          </a:p>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7764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91407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43</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05"/>
        <p:cNvGrpSpPr/>
        <p:nvPr/>
      </p:nvGrpSpPr>
      <p:grpSpPr>
        <a:xfrm>
          <a:off x="0" y="0"/>
          <a:ext cx="0" cy="0"/>
          <a:chOff x="0" y="0"/>
          <a:chExt cx="0" cy="0"/>
        </a:xfrm>
      </p:grpSpPr>
      <p:sp>
        <p:nvSpPr>
          <p:cNvPr id="110" name="Google Shape;11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1" name="Google Shape;111;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2" name="Google Shape;112;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2"/>
              </a:buClr>
              <a:buSzPts val="1600"/>
              <a:buFont typeface="Arial" panose="020B0604020202020204" pitchFamily="34" charset="0"/>
              <a:buChar char="•"/>
              <a:defRPr sz="2000" b="1" i="0" u="none" strike="noStrike" cap="none">
                <a:solidFill>
                  <a:schemeClr val="accent2"/>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dirty="0"/>
          </a:p>
        </p:txBody>
      </p:sp>
      <p:sp>
        <p:nvSpPr>
          <p:cNvPr id="113" name="Google Shape;11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extLst>
      <p:ext uri="{BB962C8B-B14F-4D97-AF65-F5344CB8AC3E}">
        <p14:creationId xmlns:p14="http://schemas.microsoft.com/office/powerpoint/2010/main" val="4029470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4"/>
        <p:cNvGrpSpPr/>
        <p:nvPr/>
      </p:nvGrpSpPr>
      <p:grpSpPr>
        <a:xfrm>
          <a:off x="0" y="0"/>
          <a:ext cx="0" cy="0"/>
          <a:chOff x="0" y="0"/>
          <a:chExt cx="0" cy="0"/>
        </a:xfrm>
      </p:grpSpPr>
      <p:sp>
        <p:nvSpPr>
          <p:cNvPr id="27" name="Google Shape;27;p3"/>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extLst>
      <p:ext uri="{BB962C8B-B14F-4D97-AF65-F5344CB8AC3E}">
        <p14:creationId xmlns:p14="http://schemas.microsoft.com/office/powerpoint/2010/main" val="3308218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pic>
        <p:nvPicPr>
          <p:cNvPr id="4" name="Picture 3">
            <a:extLst>
              <a:ext uri="{FF2B5EF4-FFF2-40B4-BE49-F238E27FC236}">
                <a16:creationId xmlns:a16="http://schemas.microsoft.com/office/drawing/2014/main" id="{DD6A4563-3D12-5743-98EE-FEFAFDA492E0}"/>
              </a:ext>
            </a:extLst>
          </p:cNvPr>
          <p:cNvPicPr>
            <a:picLocks noChangeAspect="1"/>
          </p:cNvPicPr>
          <p:nvPr userDrawn="1"/>
        </p:nvPicPr>
        <p:blipFill>
          <a:blip r:embed="rId2"/>
          <a:stretch>
            <a:fillRect/>
          </a:stretch>
        </p:blipFill>
        <p:spPr>
          <a:xfrm>
            <a:off x="0" y="3295650"/>
            <a:ext cx="12192000" cy="3562350"/>
          </a:xfrm>
          <a:prstGeom prst="rect">
            <a:avLst/>
          </a:prstGeom>
        </p:spPr>
      </p:pic>
      <p:sp>
        <p:nvSpPr>
          <p:cNvPr id="36" name="Google Shape;36;p4"/>
          <p:cNvSpPr txBox="1">
            <a:spLocks noGrp="1"/>
          </p:cNvSpPr>
          <p:nvPr>
            <p:ph type="title"/>
          </p:nvPr>
        </p:nvSpPr>
        <p:spPr>
          <a:xfrm>
            <a:off x="831850" y="130968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6000"/>
              <a:buFont typeface="Calibri"/>
              <a:buNone/>
              <a:defRPr sz="60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7" name="Google Shape;37;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chemeClr val="bg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dirty="0"/>
          </a:p>
        </p:txBody>
      </p:sp>
      <p:sp>
        <p:nvSpPr>
          <p:cNvPr id="38" name="Google Shape;3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39" name="Google Shape;3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a:p>
        </p:txBody>
      </p:sp>
      <p:sp>
        <p:nvSpPr>
          <p:cNvPr id="40" name="Google Shape;4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bg1"/>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ja-JP" smtClean="0"/>
              <a:pPr/>
              <a:t>‹#›</a:t>
            </a:fld>
            <a:endParaRPr lang="ja-JP" altLang="en-US"/>
          </a:p>
        </p:txBody>
      </p:sp>
      <p:pic>
        <p:nvPicPr>
          <p:cNvPr id="9" name="Picture 8">
            <a:extLst>
              <a:ext uri="{FF2B5EF4-FFF2-40B4-BE49-F238E27FC236}">
                <a16:creationId xmlns:a16="http://schemas.microsoft.com/office/drawing/2014/main" id="{E8A2C6BF-2C8A-814A-867E-E27D467609DB}"/>
              </a:ext>
            </a:extLst>
          </p:cNvPr>
          <p:cNvPicPr>
            <a:picLocks noChangeAspect="1"/>
          </p:cNvPicPr>
          <p:nvPr userDrawn="1"/>
        </p:nvPicPr>
        <p:blipFill>
          <a:blip r:embed="rId3"/>
          <a:stretch>
            <a:fillRect/>
          </a:stretch>
        </p:blipFill>
        <p:spPr>
          <a:xfrm>
            <a:off x="9365043" y="4532313"/>
            <a:ext cx="1751134" cy="151764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3"/>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4"/>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50" r:id="rId3"/>
    <p:sldLayoutId id="2147483651" r:id="rId4"/>
    <p:sldLayoutId id="2147483652" r:id="rId5"/>
    <p:sldLayoutId id="2147483653" r:id="rId6"/>
    <p:sldLayoutId id="2147483655" r:id="rId7"/>
    <p:sldLayoutId id="2147483657" r:id="rId8"/>
    <p:sldLayoutId id="2147483658" r:id="rId9"/>
    <p:sldLayoutId id="2147483661" r:id="rId10"/>
    <p:sldLayoutId id="214748366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reactjs.org/docs/higher-order-components.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cdb.reacttraining.com/use-a-render-prop-50de598f11ce"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chenglou/react-motion"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reactjs.org/docs/react-api.html#reactpurecomponent"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flow.or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typescriptlang.or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reactjs.org/docs/react-api.html#reactforwardref" TargetMode="External"/><Relationship Id="rId2" Type="http://schemas.openxmlformats.org/officeDocument/2006/relationships/hyperlink" Target="https://reactjs.org/docs/react-api.html#reactmemo"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tc39/proposal-class-fields" TargetMode="External"/><Relationship Id="rId2" Type="http://schemas.openxmlformats.org/officeDocument/2006/relationships/hyperlink" Target="https://babeljs.io/docs/plugins/transform-class-propertie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cdb.reacttraining.com/use-a-render-prop-50de598f11ce"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reactjs.org/docs/getting-started.html"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hyperlink" Target="https://react-redux.js.org/introduction/quick-start" TargetMode="External"/><Relationship Id="rId4" Type="http://schemas.openxmlformats.org/officeDocument/2006/relationships/hyperlink" Target="https://redux.js.org/introduction/getting-started"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paypal/downshift" TargetMode="External"/><Relationship Id="rId2" Type="http://schemas.openxmlformats.org/officeDocument/2006/relationships/hyperlink" Target="https://reacttraining.com/react-router/web/api/Route/render-func" TargetMode="External"/><Relationship Id="rId1" Type="http://schemas.openxmlformats.org/officeDocument/2006/relationships/slideLayout" Target="../slideLayouts/slideLayout2.xml"/><Relationship Id="rId4" Type="http://schemas.openxmlformats.org/officeDocument/2006/relationships/hyperlink" Target="https://github.com/jaredpalmer/formik"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rgbClr val="2E75B5"/>
              </a:buClr>
              <a:buSzPts val="6000"/>
              <a:buFont typeface="Calibri"/>
              <a:buNone/>
            </a:pPr>
            <a:r>
              <a:rPr lang="vi-VN" altLang="ja-JP" dirty="0">
                <a:solidFill>
                  <a:schemeClr val="accent6"/>
                </a:solidFill>
              </a:rPr>
              <a:t>React </a:t>
            </a:r>
            <a:r>
              <a:rPr lang="vi-VN" altLang="ja-JP" dirty="0"/>
              <a:t>JS</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Main concepts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Advanced guides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Hooks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React Redux</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2A7221-696A-ED4B-BB6B-05B8CABB5F6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10</a:t>
            </a:fld>
            <a:endParaRPr lang="ja-JP" altLang="en-US"/>
          </a:p>
        </p:txBody>
      </p:sp>
      <p:sp>
        <p:nvSpPr>
          <p:cNvPr id="3" name="Rectangle 2">
            <a:extLst>
              <a:ext uri="{FF2B5EF4-FFF2-40B4-BE49-F238E27FC236}">
                <a16:creationId xmlns:a16="http://schemas.microsoft.com/office/drawing/2014/main" id="{E5CAB1B9-50B2-9A45-B1FC-DAA5F704210A}"/>
              </a:ext>
            </a:extLst>
          </p:cNvPr>
          <p:cNvSpPr/>
          <p:nvPr/>
        </p:nvSpPr>
        <p:spPr>
          <a:xfrm>
            <a:off x="748146" y="1443520"/>
            <a:ext cx="10605654" cy="2862322"/>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Now the </a:t>
            </a:r>
            <a:r>
              <a:rPr lang="en-US" sz="2000" dirty="0">
                <a:highlight>
                  <a:srgbClr val="FFFF00"/>
                </a:highlight>
                <a:latin typeface="Arial" panose="020B0604020202020204" pitchFamily="34" charset="0"/>
                <a:cs typeface="Arial" panose="020B0604020202020204" pitchFamily="34" charset="0"/>
              </a:rPr>
              <a:t>&lt;Mouse&gt;</a:t>
            </a:r>
            <a:r>
              <a:rPr lang="en-US" sz="2000" dirty="0">
                <a:latin typeface="Arial" panose="020B0604020202020204" pitchFamily="34" charset="0"/>
                <a:cs typeface="Arial" panose="020B0604020202020204" pitchFamily="34" charset="0"/>
              </a:rPr>
              <a:t> component encapsulates all behavior associated with listening for </a:t>
            </a:r>
            <a:r>
              <a:rPr lang="en-US" sz="2000" dirty="0" err="1">
                <a:highlight>
                  <a:srgbClr val="FFFF00"/>
                </a:highlight>
                <a:latin typeface="Arial" panose="020B0604020202020204" pitchFamily="34" charset="0"/>
                <a:cs typeface="Arial" panose="020B0604020202020204" pitchFamily="34" charset="0"/>
              </a:rPr>
              <a:t>mousemove</a:t>
            </a:r>
            <a:r>
              <a:rPr lang="en-US" sz="2000" dirty="0">
                <a:latin typeface="Arial" panose="020B0604020202020204" pitchFamily="34" charset="0"/>
                <a:cs typeface="Arial" panose="020B0604020202020204" pitchFamily="34" charset="0"/>
              </a:rPr>
              <a:t> events and storing the (x, y) position of the cursor, but it’s not yet truly reusable.</a:t>
            </a:r>
          </a:p>
          <a:p>
            <a:pPr>
              <a:spcBef>
                <a:spcPts val="600"/>
              </a:spcBef>
              <a:spcAft>
                <a:spcPts val="600"/>
              </a:spcAft>
            </a:pPr>
            <a:r>
              <a:rPr lang="en-US" sz="2000" dirty="0">
                <a:latin typeface="Arial" panose="020B0604020202020204" pitchFamily="34" charset="0"/>
                <a:cs typeface="Arial" panose="020B0604020202020204" pitchFamily="34" charset="0"/>
              </a:rPr>
              <a:t>For example, let’s say we have a </a:t>
            </a:r>
            <a:r>
              <a:rPr lang="en-US" sz="2000" dirty="0">
                <a:highlight>
                  <a:srgbClr val="FFFF00"/>
                </a:highlight>
                <a:latin typeface="Arial" panose="020B0604020202020204" pitchFamily="34" charset="0"/>
                <a:cs typeface="Arial" panose="020B0604020202020204" pitchFamily="34" charset="0"/>
              </a:rPr>
              <a:t>&lt;Cat&gt;</a:t>
            </a:r>
            <a:r>
              <a:rPr lang="en-US" sz="2000" dirty="0">
                <a:latin typeface="Arial" panose="020B0604020202020204" pitchFamily="34" charset="0"/>
                <a:cs typeface="Arial" panose="020B0604020202020204" pitchFamily="34" charset="0"/>
              </a:rPr>
              <a:t> component that renders the image of a cat chasing the mouse around the screen. We might use a </a:t>
            </a:r>
            <a:r>
              <a:rPr lang="en-US" sz="2000" dirty="0">
                <a:highlight>
                  <a:srgbClr val="FFFF00"/>
                </a:highlight>
                <a:latin typeface="Arial" panose="020B0604020202020204" pitchFamily="34" charset="0"/>
                <a:cs typeface="Arial" panose="020B0604020202020204" pitchFamily="34" charset="0"/>
              </a:rPr>
              <a:t>&lt;Cat mouse={{ x, y }}&gt;</a:t>
            </a:r>
            <a:r>
              <a:rPr lang="en-US" sz="2000" dirty="0">
                <a:latin typeface="Arial" panose="020B0604020202020204" pitchFamily="34" charset="0"/>
                <a:cs typeface="Arial" panose="020B0604020202020204" pitchFamily="34" charset="0"/>
              </a:rPr>
              <a:t> prop to tell the component the coordinates of the mouse so it knows where to position the image on the screen.</a:t>
            </a:r>
          </a:p>
          <a:p>
            <a:pPr>
              <a:spcBef>
                <a:spcPts val="600"/>
              </a:spcBef>
              <a:spcAft>
                <a:spcPts val="600"/>
              </a:spcAft>
            </a:pPr>
            <a:r>
              <a:rPr lang="en-US" sz="2000" dirty="0">
                <a:latin typeface="Arial" panose="020B0604020202020204" pitchFamily="34" charset="0"/>
                <a:cs typeface="Arial" panose="020B0604020202020204" pitchFamily="34" charset="0"/>
              </a:rPr>
              <a:t>As a first pass, you might try rendering the </a:t>
            </a:r>
            <a:r>
              <a:rPr lang="en-US" sz="2000" dirty="0">
                <a:highlight>
                  <a:srgbClr val="FFFF00"/>
                </a:highlight>
                <a:latin typeface="Arial" panose="020B0604020202020204" pitchFamily="34" charset="0"/>
                <a:cs typeface="Arial" panose="020B0604020202020204" pitchFamily="34" charset="0"/>
              </a:rPr>
              <a:t>&lt;Cat&gt;</a:t>
            </a:r>
            <a:r>
              <a:rPr lang="en-US" sz="2000" dirty="0">
                <a:latin typeface="Arial" panose="020B0604020202020204" pitchFamily="34" charset="0"/>
                <a:cs typeface="Arial" panose="020B0604020202020204" pitchFamily="34" charset="0"/>
              </a:rPr>
              <a:t> inside </a:t>
            </a:r>
            <a:r>
              <a:rPr lang="en-US" sz="2000" dirty="0">
                <a:highlight>
                  <a:srgbClr val="FFFF00"/>
                </a:highlight>
                <a:latin typeface="Arial" panose="020B0604020202020204" pitchFamily="34" charset="0"/>
                <a:cs typeface="Arial" panose="020B0604020202020204" pitchFamily="34" charset="0"/>
              </a:rPr>
              <a:t>&lt;Mouse&gt;</a:t>
            </a:r>
            <a:r>
              <a:rPr lang="en-US" sz="2000" dirty="0">
                <a:latin typeface="Arial" panose="020B0604020202020204" pitchFamily="34" charset="0"/>
                <a:cs typeface="Arial" panose="020B0604020202020204" pitchFamily="34" charset="0"/>
              </a:rPr>
              <a:t>’s render method, like this:</a:t>
            </a:r>
          </a:p>
        </p:txBody>
      </p:sp>
    </p:spTree>
    <p:extLst>
      <p:ext uri="{BB962C8B-B14F-4D97-AF65-F5344CB8AC3E}">
        <p14:creationId xmlns:p14="http://schemas.microsoft.com/office/powerpoint/2010/main" val="3753212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9804F3-DE31-ED4C-90BA-DA9D0696AF4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11</a:t>
            </a:fld>
            <a:endParaRPr lang="ja-JP" altLang="en-US"/>
          </a:p>
        </p:txBody>
      </p:sp>
      <p:sp>
        <p:nvSpPr>
          <p:cNvPr id="3" name="Rectangle 2">
            <a:extLst>
              <a:ext uri="{FF2B5EF4-FFF2-40B4-BE49-F238E27FC236}">
                <a16:creationId xmlns:a16="http://schemas.microsoft.com/office/drawing/2014/main" id="{3EA61942-D07C-804D-8CCB-0639C1263222}"/>
              </a:ext>
            </a:extLst>
          </p:cNvPr>
          <p:cNvSpPr/>
          <p:nvPr/>
        </p:nvSpPr>
        <p:spPr>
          <a:xfrm>
            <a:off x="2514600" y="2136338"/>
            <a:ext cx="6096000" cy="2585323"/>
          </a:xfrm>
          <a:prstGeom prst="rect">
            <a:avLst/>
          </a:prstGeom>
          <a:solidFill>
            <a:schemeClr val="bg1">
              <a:lumMod val="95000"/>
            </a:schemeClr>
          </a:solidFill>
        </p:spPr>
        <p:txBody>
          <a:bodyPr>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a:solidFill>
                  <a:srgbClr val="41A6D9"/>
                </a:solidFill>
                <a:latin typeface="var(--font-monospace)"/>
              </a:rPr>
              <a:t>Cat</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mouse = </a:t>
            </a:r>
            <a:r>
              <a:rPr lang="en-US" sz="1800" dirty="0" err="1">
                <a:solidFill>
                  <a:srgbClr val="F2590C"/>
                </a:solidFill>
                <a:latin typeface="var(--font-monospace)"/>
              </a:rPr>
              <a:t>this</a:t>
            </a:r>
            <a:r>
              <a:rPr lang="en-US" sz="1800" dirty="0" err="1">
                <a:solidFill>
                  <a:srgbClr val="5C6773"/>
                </a:solidFill>
                <a:latin typeface="var(--font-monospace)"/>
              </a:rPr>
              <a:t>.props.mouse</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a:t>
            </a:r>
            <a:r>
              <a:rPr lang="en-US" sz="1800" dirty="0" err="1">
                <a:solidFill>
                  <a:srgbClr val="5C6773"/>
                </a:solidFill>
                <a:latin typeface="var(--font-monospace)"/>
              </a:rPr>
              <a:t>img</a:t>
            </a:r>
            <a:r>
              <a:rPr lang="en-US" sz="1800" dirty="0">
                <a:solidFill>
                  <a:srgbClr val="5C6773"/>
                </a:solidFill>
                <a:latin typeface="var(--font-monospace)"/>
              </a:rPr>
              <a:t> </a:t>
            </a:r>
            <a:r>
              <a:rPr lang="en-US" sz="1800" dirty="0" err="1">
                <a:solidFill>
                  <a:srgbClr val="5C6773"/>
                </a:solidFill>
                <a:latin typeface="var(--font-monospace)"/>
              </a:rPr>
              <a:t>src</a:t>
            </a:r>
            <a:r>
              <a:rPr lang="en-US" sz="1800" dirty="0">
                <a:solidFill>
                  <a:srgbClr val="5C6773"/>
                </a:solidFill>
                <a:latin typeface="var(--font-monospace)"/>
              </a:rPr>
              <a:t>=</a:t>
            </a:r>
            <a:r>
              <a:rPr lang="en-US" sz="1800" dirty="0">
                <a:solidFill>
                  <a:srgbClr val="86B300"/>
                </a:solidFill>
                <a:latin typeface="var(--font-monospace)"/>
              </a:rPr>
              <a:t>"/</a:t>
            </a:r>
            <a:r>
              <a:rPr lang="en-US" sz="1800" dirty="0" err="1">
                <a:solidFill>
                  <a:srgbClr val="86B300"/>
                </a:solidFill>
                <a:latin typeface="var(--font-monospace)"/>
              </a:rPr>
              <a:t>cat.jpg</a:t>
            </a:r>
            <a:r>
              <a:rPr lang="en-US" sz="1800" dirty="0">
                <a:solidFill>
                  <a:srgbClr val="86B300"/>
                </a:solidFill>
                <a:latin typeface="var(--font-monospace)"/>
              </a:rPr>
              <a:t>"</a:t>
            </a:r>
            <a:r>
              <a:rPr lang="en-US" sz="1800" dirty="0">
                <a:solidFill>
                  <a:srgbClr val="5C6773"/>
                </a:solidFill>
                <a:latin typeface="var(--font-monospace)"/>
              </a:rPr>
              <a:t> style={{ position: </a:t>
            </a:r>
            <a:r>
              <a:rPr lang="en-US" sz="1800" dirty="0">
                <a:solidFill>
                  <a:srgbClr val="86B300"/>
                </a:solidFill>
                <a:latin typeface="var(--font-monospace)"/>
              </a:rPr>
              <a:t>'absolute'</a:t>
            </a:r>
            <a:r>
              <a:rPr lang="en-US" sz="1800" dirty="0">
                <a:solidFill>
                  <a:srgbClr val="5C6773"/>
                </a:solidFill>
                <a:latin typeface="var(--font-monospace)"/>
              </a:rPr>
              <a:t>, left: </a:t>
            </a:r>
            <a:r>
              <a:rPr lang="en-US" sz="1800" dirty="0" err="1">
                <a:solidFill>
                  <a:srgbClr val="5C6773"/>
                </a:solidFill>
                <a:latin typeface="var(--font-monospace)"/>
              </a:rPr>
              <a:t>mouse.x</a:t>
            </a:r>
            <a:r>
              <a:rPr lang="en-US" sz="1800" dirty="0">
                <a:solidFill>
                  <a:srgbClr val="5C6773"/>
                </a:solidFill>
                <a:latin typeface="var(--font-monospace)"/>
              </a:rPr>
              <a:t>, top: </a:t>
            </a:r>
            <a:r>
              <a:rPr lang="en-US" sz="1800" dirty="0" err="1">
                <a:solidFill>
                  <a:srgbClr val="5C6773"/>
                </a:solidFill>
                <a:latin typeface="var(--font-monospace)"/>
              </a:rPr>
              <a:t>mouse.y</a:t>
            </a:r>
            <a:r>
              <a:rPr lang="en-US" sz="1800" dirty="0">
                <a:solidFill>
                  <a:srgbClr val="5C6773"/>
                </a:solidFill>
                <a:latin typeface="var(--font-monospace)"/>
              </a:rPr>
              <a:t> }} /&gt;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2373132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B96833-E40F-0147-A117-0244BCAC4C7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12</a:t>
            </a:fld>
            <a:endParaRPr lang="ja-JP" altLang="en-US"/>
          </a:p>
        </p:txBody>
      </p:sp>
      <p:sp>
        <p:nvSpPr>
          <p:cNvPr id="3" name="Rectangle 2">
            <a:extLst>
              <a:ext uri="{FF2B5EF4-FFF2-40B4-BE49-F238E27FC236}">
                <a16:creationId xmlns:a16="http://schemas.microsoft.com/office/drawing/2014/main" id="{E96C1D71-1B89-8B4D-A58C-31F9742DB923}"/>
              </a:ext>
            </a:extLst>
          </p:cNvPr>
          <p:cNvSpPr/>
          <p:nvPr/>
        </p:nvSpPr>
        <p:spPr>
          <a:xfrm>
            <a:off x="2895599" y="1582340"/>
            <a:ext cx="6733309" cy="3693319"/>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err="1">
                <a:solidFill>
                  <a:srgbClr val="41A6D9"/>
                </a:solidFill>
                <a:latin typeface="var(--font-monospace)"/>
              </a:rPr>
              <a:t>MouseWithCat</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constructor</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super</a:t>
            </a:r>
            <a:r>
              <a:rPr lang="en-US" sz="1800" dirty="0">
                <a:solidFill>
                  <a:srgbClr val="5C6773"/>
                </a:solidFill>
                <a:latin typeface="var(--font-monospace)"/>
              </a:rPr>
              <a:t>(props);</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.handleMouseMove</a:t>
            </a:r>
            <a:r>
              <a:rPr lang="en-US" sz="1800" dirty="0">
                <a:solidFill>
                  <a:srgbClr val="5C6773"/>
                </a:solidFill>
                <a:latin typeface="var(--font-monospace)"/>
              </a:rPr>
              <a:t> = </a:t>
            </a:r>
            <a:r>
              <a:rPr lang="en-US" sz="1800" dirty="0" err="1">
                <a:solidFill>
                  <a:srgbClr val="F2590C"/>
                </a:solidFill>
                <a:latin typeface="var(--font-monospace)"/>
              </a:rPr>
              <a:t>this</a:t>
            </a:r>
            <a:r>
              <a:rPr lang="en-US" sz="1800" dirty="0" err="1">
                <a:solidFill>
                  <a:srgbClr val="5C6773"/>
                </a:solidFill>
                <a:latin typeface="var(--font-monospace)"/>
              </a:rPr>
              <a:t>.handleMouseMove.bind</a:t>
            </a:r>
            <a:r>
              <a:rPr lang="en-US" sz="1800" dirty="0">
                <a:solidFill>
                  <a:srgbClr val="5C6773"/>
                </a:solidFill>
                <a:latin typeface="var(--font-monospace)"/>
              </a:rPr>
              <a:t>(</a:t>
            </a:r>
            <a:r>
              <a:rPr lang="en-US" sz="1800" dirty="0">
                <a:solidFill>
                  <a:srgbClr val="F2590C"/>
                </a:solidFill>
                <a:latin typeface="var(--font-monospace)"/>
              </a:rPr>
              <a:t>this</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.state</a:t>
            </a:r>
            <a:r>
              <a:rPr lang="en-US" sz="1800" dirty="0">
                <a:solidFill>
                  <a:srgbClr val="5C6773"/>
                </a:solidFill>
                <a:latin typeface="var(--font-monospace)"/>
              </a:rPr>
              <a:t> = { x: </a:t>
            </a:r>
            <a:r>
              <a:rPr lang="en-US" sz="1800" dirty="0">
                <a:solidFill>
                  <a:srgbClr val="F08C36"/>
                </a:solidFill>
                <a:latin typeface="var(--font-monospace)"/>
              </a:rPr>
              <a:t>0</a:t>
            </a:r>
            <a:r>
              <a:rPr lang="en-US" sz="1800" dirty="0">
                <a:solidFill>
                  <a:srgbClr val="5C6773"/>
                </a:solidFill>
                <a:latin typeface="var(--font-monospace)"/>
              </a:rPr>
              <a:t>, y: </a:t>
            </a:r>
            <a:r>
              <a:rPr lang="en-US" sz="1800" dirty="0">
                <a:solidFill>
                  <a:srgbClr val="F08C36"/>
                </a:solidFill>
                <a:latin typeface="var(--font-monospace)"/>
              </a:rPr>
              <a:t>0</a:t>
            </a:r>
            <a:r>
              <a:rPr lang="en-US" sz="1800" dirty="0">
                <a:solidFill>
                  <a:srgbClr val="5C6773"/>
                </a:solidFill>
                <a:latin typeface="var(--font-monospace)"/>
              </a:rPr>
              <a:t> };</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handleMouseMove</a:t>
            </a:r>
            <a:r>
              <a:rPr lang="en-US" sz="1800" dirty="0">
                <a:solidFill>
                  <a:srgbClr val="5C6773"/>
                </a:solidFill>
                <a:latin typeface="var(--font-monospace)"/>
              </a:rPr>
              <a:t>(event) {</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.setState</a:t>
            </a:r>
            <a:r>
              <a:rPr lang="en-US" sz="1800" dirty="0">
                <a:solidFill>
                  <a:srgbClr val="5C6773"/>
                </a:solidFill>
                <a:latin typeface="var(--font-monospace)"/>
              </a:rPr>
              <a:t>({</a:t>
            </a:r>
          </a:p>
          <a:p>
            <a:r>
              <a:rPr lang="en-US" sz="1800" dirty="0">
                <a:solidFill>
                  <a:srgbClr val="5C6773"/>
                </a:solidFill>
                <a:latin typeface="var(--font-monospace)"/>
              </a:rPr>
              <a:t>      x: </a:t>
            </a:r>
            <a:r>
              <a:rPr lang="en-US" sz="1800" dirty="0" err="1">
                <a:solidFill>
                  <a:srgbClr val="5C6773"/>
                </a:solidFill>
                <a:latin typeface="var(--font-monospace)"/>
              </a:rPr>
              <a:t>event.clientX</a:t>
            </a:r>
            <a:r>
              <a:rPr lang="en-US" sz="1800" dirty="0">
                <a:solidFill>
                  <a:srgbClr val="5C6773"/>
                </a:solidFill>
                <a:latin typeface="var(--font-monospace)"/>
              </a:rPr>
              <a:t>,</a:t>
            </a:r>
          </a:p>
          <a:p>
            <a:r>
              <a:rPr lang="en-US" sz="1800" dirty="0">
                <a:solidFill>
                  <a:srgbClr val="5C6773"/>
                </a:solidFill>
                <a:latin typeface="var(--font-monospace)"/>
              </a:rPr>
              <a:t>      y: </a:t>
            </a:r>
            <a:r>
              <a:rPr lang="en-US" sz="1800" dirty="0" err="1">
                <a:solidFill>
                  <a:srgbClr val="5C6773"/>
                </a:solidFill>
                <a:latin typeface="var(--font-monospace)"/>
              </a:rPr>
              <a:t>event.clientY</a:t>
            </a:r>
            <a:endParaRPr lang="en-US" sz="1800" dirty="0">
              <a:solidFill>
                <a:srgbClr val="5C6773"/>
              </a:solidFill>
              <a:latin typeface="var(--font-monospace)"/>
            </a:endParaRPr>
          </a:p>
          <a:p>
            <a:r>
              <a:rPr lang="en-US" sz="1800" dirty="0">
                <a:solidFill>
                  <a:srgbClr val="5C6773"/>
                </a:solidFill>
                <a:latin typeface="var(--font-monospace)"/>
              </a:rPr>
              <a:t>    });</a:t>
            </a:r>
          </a:p>
          <a:p>
            <a:r>
              <a:rPr lang="en-US" sz="1800" dirty="0">
                <a:solidFill>
                  <a:srgbClr val="5C6773"/>
                </a:solidFill>
                <a:latin typeface="var(--font-monospace)"/>
              </a:rPr>
              <a:t>  }</a:t>
            </a:r>
          </a:p>
        </p:txBody>
      </p:sp>
    </p:spTree>
    <p:extLst>
      <p:ext uri="{BB962C8B-B14F-4D97-AF65-F5344CB8AC3E}">
        <p14:creationId xmlns:p14="http://schemas.microsoft.com/office/powerpoint/2010/main" val="1984558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1341AE-C621-544D-BE5E-D715890AF49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13</a:t>
            </a:fld>
            <a:endParaRPr lang="ja-JP" altLang="en-US"/>
          </a:p>
        </p:txBody>
      </p:sp>
      <p:sp>
        <p:nvSpPr>
          <p:cNvPr id="3" name="Rectangle 2">
            <a:extLst>
              <a:ext uri="{FF2B5EF4-FFF2-40B4-BE49-F238E27FC236}">
                <a16:creationId xmlns:a16="http://schemas.microsoft.com/office/drawing/2014/main" id="{3AE211B4-ED66-3C4F-BA4B-027C9A1AC484}"/>
              </a:ext>
            </a:extLst>
          </p:cNvPr>
          <p:cNvSpPr/>
          <p:nvPr/>
        </p:nvSpPr>
        <p:spPr>
          <a:xfrm>
            <a:off x="1943100" y="1656171"/>
            <a:ext cx="8305800" cy="4247317"/>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&lt;div style={{ height: </a:t>
            </a:r>
            <a:r>
              <a:rPr lang="en-US" sz="1800" dirty="0">
                <a:solidFill>
                  <a:srgbClr val="86B300"/>
                </a:solidFill>
                <a:latin typeface="var(--font-monospace)"/>
              </a:rPr>
              <a:t>'100vh'</a:t>
            </a:r>
            <a:r>
              <a:rPr lang="en-US" sz="1800" dirty="0">
                <a:solidFill>
                  <a:srgbClr val="5C6773"/>
                </a:solidFill>
                <a:latin typeface="var(--font-monospace)"/>
              </a:rPr>
              <a:t> }} </a:t>
            </a:r>
            <a:r>
              <a:rPr lang="en-US" sz="1800" dirty="0" err="1">
                <a:solidFill>
                  <a:srgbClr val="5C6773"/>
                </a:solidFill>
                <a:latin typeface="var(--font-monospace)"/>
              </a:rPr>
              <a:t>onMouseMove</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.handleMouseMove</a:t>
            </a:r>
            <a:r>
              <a:rPr lang="en-US" sz="1800" dirty="0">
                <a:solidFill>
                  <a:srgbClr val="5C6773"/>
                </a:solidFill>
                <a:latin typeface="var(--font-monospace)"/>
              </a:rPr>
              <a:t>}&gt;</a:t>
            </a:r>
          </a:p>
          <a:p>
            <a:br>
              <a:rPr lang="en-US" sz="1800" dirty="0">
                <a:solidFill>
                  <a:srgbClr val="5C6773"/>
                </a:solidFill>
                <a:latin typeface="var(--font-monospace)"/>
              </a:rPr>
            </a:br>
            <a:r>
              <a:rPr lang="en-US" sz="1800" dirty="0">
                <a:solidFill>
                  <a:srgbClr val="5C6773"/>
                </a:solidFill>
                <a:latin typeface="var(--font-monospace)"/>
              </a:rPr>
              <a:t>        {</a:t>
            </a:r>
            <a:r>
              <a:rPr lang="en-US" sz="1800" i="1" dirty="0">
                <a:solidFill>
                  <a:srgbClr val="ABB0B6"/>
                </a:solidFill>
                <a:latin typeface="var(--font-monospace)"/>
              </a:rPr>
              <a:t>/*</a:t>
            </a:r>
            <a:endParaRPr lang="en-US" sz="1800" dirty="0">
              <a:solidFill>
                <a:srgbClr val="5C6773"/>
              </a:solidFill>
              <a:latin typeface="var(--font-monospace)"/>
            </a:endParaRPr>
          </a:p>
          <a:p>
            <a:r>
              <a:rPr lang="en-US" sz="1800" i="1" dirty="0">
                <a:solidFill>
                  <a:srgbClr val="ABB0B6"/>
                </a:solidFill>
                <a:latin typeface="var(--font-monospace)"/>
              </a:rPr>
              <a:t>          We could just swap out the &lt;p&gt; for a &lt;Cat&gt; here ... but then</a:t>
            </a:r>
            <a:endParaRPr lang="en-US" sz="1800" dirty="0">
              <a:solidFill>
                <a:srgbClr val="5C6773"/>
              </a:solidFill>
              <a:latin typeface="var(--font-monospace)"/>
            </a:endParaRPr>
          </a:p>
          <a:p>
            <a:r>
              <a:rPr lang="en-US" sz="1800" i="1" dirty="0">
                <a:solidFill>
                  <a:srgbClr val="ABB0B6"/>
                </a:solidFill>
                <a:latin typeface="var(--font-monospace)"/>
              </a:rPr>
              <a:t>          we would need to create a separate &lt;</a:t>
            </a:r>
            <a:r>
              <a:rPr lang="en-US" sz="1800" i="1" dirty="0" err="1">
                <a:solidFill>
                  <a:srgbClr val="ABB0B6"/>
                </a:solidFill>
                <a:latin typeface="var(--font-monospace)"/>
              </a:rPr>
              <a:t>MouseWithSomethingElse</a:t>
            </a:r>
            <a:r>
              <a:rPr lang="en-US" sz="1800" i="1" dirty="0">
                <a:solidFill>
                  <a:srgbClr val="ABB0B6"/>
                </a:solidFill>
                <a:latin typeface="var(--font-monospace)"/>
              </a:rPr>
              <a:t>&gt;</a:t>
            </a:r>
            <a:endParaRPr lang="en-US" sz="1800" dirty="0">
              <a:solidFill>
                <a:srgbClr val="5C6773"/>
              </a:solidFill>
              <a:latin typeface="var(--font-monospace)"/>
            </a:endParaRPr>
          </a:p>
          <a:p>
            <a:r>
              <a:rPr lang="en-US" sz="1800" i="1" dirty="0">
                <a:solidFill>
                  <a:srgbClr val="ABB0B6"/>
                </a:solidFill>
                <a:latin typeface="var(--font-monospace)"/>
              </a:rPr>
              <a:t>          component every time we need to use it, so &lt;</a:t>
            </a:r>
            <a:r>
              <a:rPr lang="en-US" sz="1800" i="1" dirty="0" err="1">
                <a:solidFill>
                  <a:srgbClr val="ABB0B6"/>
                </a:solidFill>
                <a:latin typeface="var(--font-monospace)"/>
              </a:rPr>
              <a:t>MouseWithCat</a:t>
            </a:r>
            <a:r>
              <a:rPr lang="en-US" sz="1800" i="1" dirty="0">
                <a:solidFill>
                  <a:srgbClr val="ABB0B6"/>
                </a:solidFill>
                <a:latin typeface="var(--font-monospace)"/>
              </a:rPr>
              <a:t>&gt;</a:t>
            </a:r>
            <a:endParaRPr lang="en-US" sz="1800" dirty="0">
              <a:solidFill>
                <a:srgbClr val="5C6773"/>
              </a:solidFill>
              <a:latin typeface="var(--font-monospace)"/>
            </a:endParaRPr>
          </a:p>
          <a:p>
            <a:r>
              <a:rPr lang="en-US" sz="1800" i="1" dirty="0">
                <a:solidFill>
                  <a:srgbClr val="ABB0B6"/>
                </a:solidFill>
                <a:latin typeface="var(--font-monospace)"/>
              </a:rPr>
              <a:t>          isn't really reusable yet.</a:t>
            </a:r>
            <a:endParaRPr lang="en-US" sz="1800" dirty="0">
              <a:solidFill>
                <a:srgbClr val="5C6773"/>
              </a:solidFill>
              <a:latin typeface="var(--font-monospace)"/>
            </a:endParaRPr>
          </a:p>
          <a:p>
            <a:r>
              <a:rPr lang="en-US" sz="1800" i="1" dirty="0">
                <a:solidFill>
                  <a:srgbClr val="ABB0B6"/>
                </a:solidFill>
                <a:latin typeface="var(--font-monospace)"/>
              </a:rPr>
              <a:t>        */</a:t>
            </a:r>
            <a:r>
              <a:rPr lang="en-US" sz="1800" dirty="0">
                <a:solidFill>
                  <a:srgbClr val="5C6773"/>
                </a:solidFill>
                <a:latin typeface="var(--font-monospace)"/>
              </a:rPr>
              <a:t>}</a:t>
            </a:r>
          </a:p>
          <a:p>
            <a:r>
              <a:rPr lang="en-US" sz="1800" dirty="0">
                <a:solidFill>
                  <a:srgbClr val="5C6773"/>
                </a:solidFill>
                <a:latin typeface="var(--font-monospace)"/>
              </a:rPr>
              <a:t>        &lt;</a:t>
            </a:r>
            <a:r>
              <a:rPr lang="en-US" sz="1800" dirty="0">
                <a:solidFill>
                  <a:srgbClr val="41A6D9"/>
                </a:solidFill>
                <a:latin typeface="var(--font-monospace)"/>
              </a:rPr>
              <a:t>Cat</a:t>
            </a:r>
            <a:r>
              <a:rPr lang="en-US" sz="1800" dirty="0">
                <a:solidFill>
                  <a:srgbClr val="5C6773"/>
                </a:solidFill>
                <a:latin typeface="var(--font-monospace)"/>
              </a:rPr>
              <a:t> mouse={</a:t>
            </a:r>
            <a:r>
              <a:rPr lang="en-US" sz="1800" dirty="0" err="1">
                <a:solidFill>
                  <a:srgbClr val="F2590C"/>
                </a:solidFill>
                <a:latin typeface="var(--font-monospace)"/>
              </a:rPr>
              <a:t>this</a:t>
            </a:r>
            <a:r>
              <a:rPr lang="en-US" sz="1800" dirty="0" err="1">
                <a:solidFill>
                  <a:srgbClr val="5C6773"/>
                </a:solidFill>
                <a:latin typeface="var(--font-monospace)"/>
              </a:rPr>
              <a:t>.state</a:t>
            </a:r>
            <a:r>
              <a:rPr lang="en-US" sz="1800" dirty="0">
                <a:solidFill>
                  <a:srgbClr val="5C6773"/>
                </a:solidFill>
                <a:latin typeface="var(--font-monospace)"/>
              </a:rPr>
              <a:t>} /&gt;</a:t>
            </a:r>
          </a:p>
          <a:p>
            <a:r>
              <a:rPr lang="en-US" sz="1800" dirty="0">
                <a:solidFill>
                  <a:srgbClr val="5C6773"/>
                </a:solidFill>
                <a:latin typeface="var(--font-monospace)"/>
              </a:rPr>
              <a:t>      &lt;/div&gt;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2998120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7785E0-6E5D-764F-8483-BEFF0363FBF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14</a:t>
            </a:fld>
            <a:endParaRPr lang="ja-JP" altLang="en-US"/>
          </a:p>
        </p:txBody>
      </p:sp>
      <p:sp>
        <p:nvSpPr>
          <p:cNvPr id="3" name="Rectangle 2">
            <a:extLst>
              <a:ext uri="{FF2B5EF4-FFF2-40B4-BE49-F238E27FC236}">
                <a16:creationId xmlns:a16="http://schemas.microsoft.com/office/drawing/2014/main" id="{CD7B744E-9B54-C34F-96CB-9DD2711E5455}"/>
              </a:ext>
            </a:extLst>
          </p:cNvPr>
          <p:cNvSpPr/>
          <p:nvPr/>
        </p:nvSpPr>
        <p:spPr>
          <a:xfrm>
            <a:off x="3048000" y="2305616"/>
            <a:ext cx="6096000" cy="2862322"/>
          </a:xfrm>
          <a:prstGeom prst="rect">
            <a:avLst/>
          </a:prstGeom>
          <a:solidFill>
            <a:schemeClr val="bg1">
              <a:lumMod val="95000"/>
            </a:schemeClr>
          </a:solidFill>
        </p:spPr>
        <p:txBody>
          <a:bodyPr>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err="1">
                <a:solidFill>
                  <a:srgbClr val="41A6D9"/>
                </a:solidFill>
                <a:latin typeface="var(--font-monospace)"/>
              </a:rPr>
              <a:t>MouseTracker</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&lt;div&gt;</a:t>
            </a:r>
          </a:p>
          <a:p>
            <a:r>
              <a:rPr lang="en-US" sz="1800" dirty="0">
                <a:solidFill>
                  <a:srgbClr val="5C6773"/>
                </a:solidFill>
                <a:latin typeface="var(--font-monospace)"/>
              </a:rPr>
              <a:t>        &lt;h1&gt;</a:t>
            </a:r>
            <a:r>
              <a:rPr lang="en-US" sz="1800" dirty="0">
                <a:solidFill>
                  <a:srgbClr val="41A6D9"/>
                </a:solidFill>
                <a:latin typeface="var(--font-monospace)"/>
              </a:rPr>
              <a:t>Move</a:t>
            </a:r>
            <a:r>
              <a:rPr lang="en-US" sz="1800" dirty="0">
                <a:solidFill>
                  <a:srgbClr val="5C6773"/>
                </a:solidFill>
                <a:latin typeface="var(--font-monospace)"/>
              </a:rPr>
              <a:t> the mouse around!&lt;/h1&gt;</a:t>
            </a:r>
          </a:p>
          <a:p>
            <a:r>
              <a:rPr lang="en-US" sz="1800" dirty="0">
                <a:solidFill>
                  <a:srgbClr val="5C6773"/>
                </a:solidFill>
                <a:latin typeface="var(--font-monospace)"/>
              </a:rPr>
              <a:t>        &lt;</a:t>
            </a:r>
            <a:r>
              <a:rPr lang="en-US" sz="1800" dirty="0" err="1">
                <a:solidFill>
                  <a:srgbClr val="41A6D9"/>
                </a:solidFill>
                <a:latin typeface="var(--font-monospace)"/>
              </a:rPr>
              <a:t>MouseWithCat</a:t>
            </a:r>
            <a:r>
              <a:rPr lang="en-US" sz="1800" dirty="0">
                <a:solidFill>
                  <a:srgbClr val="5C6773"/>
                </a:solidFill>
                <a:latin typeface="var(--font-monospace)"/>
              </a:rPr>
              <a:t> /&gt;</a:t>
            </a:r>
          </a:p>
          <a:p>
            <a:r>
              <a:rPr lang="en-US" sz="1800" dirty="0">
                <a:solidFill>
                  <a:srgbClr val="5C6773"/>
                </a:solidFill>
                <a:latin typeface="var(--font-monospace)"/>
              </a:rPr>
              <a:t>      &lt;/div&gt;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2356725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5D8413-E37A-674B-9F24-4B0D3385A3A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15</a:t>
            </a:fld>
            <a:endParaRPr lang="ja-JP" altLang="en-US"/>
          </a:p>
        </p:txBody>
      </p:sp>
      <p:sp>
        <p:nvSpPr>
          <p:cNvPr id="3" name="Rectangle 2">
            <a:extLst>
              <a:ext uri="{FF2B5EF4-FFF2-40B4-BE49-F238E27FC236}">
                <a16:creationId xmlns:a16="http://schemas.microsoft.com/office/drawing/2014/main" id="{CDCBE86D-33F1-354A-B08E-1C43E9093CC4}"/>
              </a:ext>
            </a:extLst>
          </p:cNvPr>
          <p:cNvSpPr/>
          <p:nvPr/>
        </p:nvSpPr>
        <p:spPr>
          <a:xfrm>
            <a:off x="1323109" y="1692903"/>
            <a:ext cx="9545782" cy="3170099"/>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This approach will work for our specific use case, but we haven’t achieved the objective of truly encapsulating the behavior in a reusable way.</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Now, every time we want the mouse position for a different use case, we have to create a new component (i.e. essentially another </a:t>
            </a:r>
            <a:r>
              <a:rPr lang="en-US" sz="2000" dirty="0">
                <a:highlight>
                  <a:srgbClr val="FFFF00"/>
                </a:highlight>
                <a:latin typeface="Arial" panose="020B0604020202020204" pitchFamily="34" charset="0"/>
                <a:cs typeface="Arial" panose="020B0604020202020204" pitchFamily="34" charset="0"/>
              </a:rPr>
              <a:t>&lt;</a:t>
            </a:r>
            <a:r>
              <a:rPr lang="en-US" sz="2000" dirty="0" err="1">
                <a:highlight>
                  <a:srgbClr val="FFFF00"/>
                </a:highlight>
                <a:latin typeface="Arial" panose="020B0604020202020204" pitchFamily="34" charset="0"/>
                <a:cs typeface="Arial" panose="020B0604020202020204" pitchFamily="34" charset="0"/>
              </a:rPr>
              <a:t>MouseWithCat</a:t>
            </a:r>
            <a:r>
              <a:rPr lang="en-US" sz="2000" dirty="0">
                <a:highlight>
                  <a:srgbClr val="FFFF00"/>
                </a:highlight>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that renders something specifically for that use case.</a:t>
            </a:r>
          </a:p>
          <a:p>
            <a:pPr>
              <a:spcBef>
                <a:spcPts val="600"/>
              </a:spcBef>
              <a:spcAft>
                <a:spcPts val="600"/>
              </a:spcAft>
            </a:pPr>
            <a:r>
              <a:rPr lang="en-US" sz="2000" dirty="0">
                <a:latin typeface="Arial" panose="020B0604020202020204" pitchFamily="34" charset="0"/>
                <a:cs typeface="Arial" panose="020B0604020202020204" pitchFamily="34" charset="0"/>
              </a:rPr>
              <a:t>Here’s where the render prop comes in: Instead of hard-coding a </a:t>
            </a:r>
            <a:r>
              <a:rPr lang="en-US" sz="2000" dirty="0">
                <a:highlight>
                  <a:srgbClr val="FFFF00"/>
                </a:highlight>
                <a:latin typeface="Arial" panose="020B0604020202020204" pitchFamily="34" charset="0"/>
                <a:cs typeface="Arial" panose="020B0604020202020204" pitchFamily="34" charset="0"/>
              </a:rPr>
              <a:t>&lt;Cat&gt;</a:t>
            </a:r>
            <a:r>
              <a:rPr lang="en-US" sz="2000" dirty="0">
                <a:latin typeface="Arial" panose="020B0604020202020204" pitchFamily="34" charset="0"/>
                <a:cs typeface="Arial" panose="020B0604020202020204" pitchFamily="34" charset="0"/>
              </a:rPr>
              <a:t> inside a </a:t>
            </a:r>
            <a:r>
              <a:rPr lang="en-US" sz="2000" dirty="0">
                <a:highlight>
                  <a:srgbClr val="FFFF00"/>
                </a:highlight>
                <a:latin typeface="Arial" panose="020B0604020202020204" pitchFamily="34" charset="0"/>
                <a:cs typeface="Arial" panose="020B0604020202020204" pitchFamily="34" charset="0"/>
              </a:rPr>
              <a:t>&lt;Mouse&gt;</a:t>
            </a:r>
            <a:r>
              <a:rPr lang="en-US" sz="2000" dirty="0">
                <a:latin typeface="Arial" panose="020B0604020202020204" pitchFamily="34" charset="0"/>
                <a:cs typeface="Arial" panose="020B0604020202020204" pitchFamily="34" charset="0"/>
              </a:rPr>
              <a:t> component, and effectively changing its rendered output, we can provide </a:t>
            </a:r>
            <a:r>
              <a:rPr lang="en-US" sz="2000" dirty="0">
                <a:highlight>
                  <a:srgbClr val="FFFF00"/>
                </a:highlight>
                <a:latin typeface="Arial" panose="020B0604020202020204" pitchFamily="34" charset="0"/>
                <a:cs typeface="Arial" panose="020B0604020202020204" pitchFamily="34" charset="0"/>
              </a:rPr>
              <a:t>&lt;Mouse&gt;</a:t>
            </a:r>
            <a:r>
              <a:rPr lang="en-US" sz="2000" dirty="0">
                <a:latin typeface="Arial" panose="020B0604020202020204" pitchFamily="34" charset="0"/>
                <a:cs typeface="Arial" panose="020B0604020202020204" pitchFamily="34" charset="0"/>
              </a:rPr>
              <a:t> with a function prop that it uses to dynamically determine what to render–a render prop.</a:t>
            </a:r>
          </a:p>
        </p:txBody>
      </p:sp>
    </p:spTree>
    <p:extLst>
      <p:ext uri="{BB962C8B-B14F-4D97-AF65-F5344CB8AC3E}">
        <p14:creationId xmlns:p14="http://schemas.microsoft.com/office/powerpoint/2010/main" val="3199043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4C0F75-BC96-1B40-846F-B535B2BFF9A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16</a:t>
            </a:fld>
            <a:endParaRPr lang="ja-JP" altLang="en-US"/>
          </a:p>
        </p:txBody>
      </p:sp>
      <p:sp>
        <p:nvSpPr>
          <p:cNvPr id="3" name="Rectangle 2">
            <a:extLst>
              <a:ext uri="{FF2B5EF4-FFF2-40B4-BE49-F238E27FC236}">
                <a16:creationId xmlns:a16="http://schemas.microsoft.com/office/drawing/2014/main" id="{2C93FB7F-272B-EB4A-91D5-E323E664E96B}"/>
              </a:ext>
            </a:extLst>
          </p:cNvPr>
          <p:cNvSpPr/>
          <p:nvPr/>
        </p:nvSpPr>
        <p:spPr>
          <a:xfrm>
            <a:off x="277090" y="434178"/>
            <a:ext cx="8617527" cy="6186309"/>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a:solidFill>
                  <a:srgbClr val="41A6D9"/>
                </a:solidFill>
                <a:latin typeface="var(--font-monospace)"/>
              </a:rPr>
              <a:t>Cat</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mouse = </a:t>
            </a:r>
            <a:r>
              <a:rPr lang="en-US" sz="1800" dirty="0" err="1">
                <a:solidFill>
                  <a:srgbClr val="F2590C"/>
                </a:solidFill>
                <a:latin typeface="var(--font-monospace)"/>
              </a:rPr>
              <a:t>this</a:t>
            </a:r>
            <a:r>
              <a:rPr lang="en-US" sz="1800" dirty="0" err="1">
                <a:solidFill>
                  <a:srgbClr val="5C6773"/>
                </a:solidFill>
                <a:latin typeface="var(--font-monospace)"/>
              </a:rPr>
              <a:t>.props.mouse</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a:t>
            </a:r>
            <a:r>
              <a:rPr lang="en-US" sz="1800" dirty="0" err="1">
                <a:solidFill>
                  <a:srgbClr val="5C6773"/>
                </a:solidFill>
                <a:latin typeface="var(--font-monospace)"/>
              </a:rPr>
              <a:t>img</a:t>
            </a:r>
            <a:r>
              <a:rPr lang="en-US" sz="1800" dirty="0">
                <a:solidFill>
                  <a:srgbClr val="5C6773"/>
                </a:solidFill>
                <a:latin typeface="var(--font-monospace)"/>
              </a:rPr>
              <a:t> </a:t>
            </a:r>
            <a:r>
              <a:rPr lang="en-US" sz="1800" dirty="0" err="1">
                <a:solidFill>
                  <a:srgbClr val="5C6773"/>
                </a:solidFill>
                <a:latin typeface="var(--font-monospace)"/>
              </a:rPr>
              <a:t>src</a:t>
            </a:r>
            <a:r>
              <a:rPr lang="en-US" sz="1800" dirty="0">
                <a:solidFill>
                  <a:srgbClr val="5C6773"/>
                </a:solidFill>
                <a:latin typeface="var(--font-monospace)"/>
              </a:rPr>
              <a:t>=</a:t>
            </a:r>
            <a:r>
              <a:rPr lang="en-US" sz="1800" dirty="0">
                <a:solidFill>
                  <a:srgbClr val="86B300"/>
                </a:solidFill>
                <a:latin typeface="var(--font-monospace)"/>
              </a:rPr>
              <a:t>"/</a:t>
            </a:r>
            <a:r>
              <a:rPr lang="en-US" sz="1800" dirty="0" err="1">
                <a:solidFill>
                  <a:srgbClr val="86B300"/>
                </a:solidFill>
                <a:latin typeface="var(--font-monospace)"/>
              </a:rPr>
              <a:t>cat.jpg</a:t>
            </a:r>
            <a:r>
              <a:rPr lang="en-US" sz="1800" dirty="0">
                <a:solidFill>
                  <a:srgbClr val="86B300"/>
                </a:solidFill>
                <a:latin typeface="var(--font-monospace)"/>
              </a:rPr>
              <a:t>"</a:t>
            </a:r>
            <a:r>
              <a:rPr lang="en-US" sz="1800" dirty="0">
                <a:solidFill>
                  <a:srgbClr val="5C6773"/>
                </a:solidFill>
                <a:latin typeface="var(--font-monospace)"/>
              </a:rPr>
              <a:t> style={{ position: </a:t>
            </a:r>
            <a:r>
              <a:rPr lang="en-US" sz="1800" dirty="0">
                <a:solidFill>
                  <a:srgbClr val="86B300"/>
                </a:solidFill>
                <a:latin typeface="var(--font-monospace)"/>
              </a:rPr>
              <a:t>'absolute'</a:t>
            </a:r>
            <a:r>
              <a:rPr lang="en-US" sz="1800" dirty="0">
                <a:solidFill>
                  <a:srgbClr val="5C6773"/>
                </a:solidFill>
                <a:latin typeface="var(--font-monospace)"/>
              </a:rPr>
              <a:t>, left: </a:t>
            </a:r>
            <a:r>
              <a:rPr lang="en-US" sz="1800" dirty="0" err="1">
                <a:solidFill>
                  <a:srgbClr val="5C6773"/>
                </a:solidFill>
                <a:latin typeface="var(--font-monospace)"/>
              </a:rPr>
              <a:t>mouse.x</a:t>
            </a:r>
            <a:r>
              <a:rPr lang="en-US" sz="1800" dirty="0">
                <a:solidFill>
                  <a:srgbClr val="5C6773"/>
                </a:solidFill>
                <a:latin typeface="var(--font-monospace)"/>
              </a:rPr>
              <a:t>, top: </a:t>
            </a:r>
            <a:r>
              <a:rPr lang="en-US" sz="1800" dirty="0" err="1">
                <a:solidFill>
                  <a:srgbClr val="5C6773"/>
                </a:solidFill>
                <a:latin typeface="var(--font-monospace)"/>
              </a:rPr>
              <a:t>mouse.y</a:t>
            </a:r>
            <a:r>
              <a:rPr lang="en-US" sz="1800" dirty="0">
                <a:solidFill>
                  <a:srgbClr val="5C6773"/>
                </a:solidFill>
                <a:latin typeface="var(--font-monospace)"/>
              </a:rPr>
              <a:t> }} /&gt;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class</a:t>
            </a:r>
            <a:r>
              <a:rPr lang="en-US" sz="1800" dirty="0">
                <a:solidFill>
                  <a:srgbClr val="5C6773"/>
                </a:solidFill>
                <a:latin typeface="var(--font-monospace)"/>
              </a:rPr>
              <a:t> </a:t>
            </a:r>
            <a:r>
              <a:rPr lang="en-US" sz="1800" dirty="0">
                <a:solidFill>
                  <a:srgbClr val="41A6D9"/>
                </a:solidFill>
                <a:latin typeface="var(--font-monospace)"/>
              </a:rPr>
              <a:t>Mouse</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constructor</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super</a:t>
            </a:r>
            <a:r>
              <a:rPr lang="en-US" sz="1800" dirty="0">
                <a:solidFill>
                  <a:srgbClr val="5C6773"/>
                </a:solidFill>
                <a:latin typeface="var(--font-monospace)"/>
              </a:rPr>
              <a:t>(props);</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.handleMouseMove</a:t>
            </a:r>
            <a:r>
              <a:rPr lang="en-US" sz="1800" dirty="0">
                <a:solidFill>
                  <a:srgbClr val="5C6773"/>
                </a:solidFill>
                <a:latin typeface="var(--font-monospace)"/>
              </a:rPr>
              <a:t> = </a:t>
            </a:r>
            <a:r>
              <a:rPr lang="en-US" sz="1800" dirty="0" err="1">
                <a:solidFill>
                  <a:srgbClr val="F2590C"/>
                </a:solidFill>
                <a:latin typeface="var(--font-monospace)"/>
              </a:rPr>
              <a:t>this</a:t>
            </a:r>
            <a:r>
              <a:rPr lang="en-US" sz="1800" dirty="0" err="1">
                <a:solidFill>
                  <a:srgbClr val="5C6773"/>
                </a:solidFill>
                <a:latin typeface="var(--font-monospace)"/>
              </a:rPr>
              <a:t>.handleMouseMove.bind</a:t>
            </a:r>
            <a:r>
              <a:rPr lang="en-US" sz="1800" dirty="0">
                <a:solidFill>
                  <a:srgbClr val="5C6773"/>
                </a:solidFill>
                <a:latin typeface="var(--font-monospace)"/>
              </a:rPr>
              <a:t>(</a:t>
            </a:r>
            <a:r>
              <a:rPr lang="en-US" sz="1800" dirty="0">
                <a:solidFill>
                  <a:srgbClr val="F2590C"/>
                </a:solidFill>
                <a:latin typeface="var(--font-monospace)"/>
              </a:rPr>
              <a:t>this</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.state</a:t>
            </a:r>
            <a:r>
              <a:rPr lang="en-US" sz="1800" dirty="0">
                <a:solidFill>
                  <a:srgbClr val="5C6773"/>
                </a:solidFill>
                <a:latin typeface="var(--font-monospace)"/>
              </a:rPr>
              <a:t> = { x: </a:t>
            </a:r>
            <a:r>
              <a:rPr lang="en-US" sz="1800" dirty="0">
                <a:solidFill>
                  <a:srgbClr val="F08C36"/>
                </a:solidFill>
                <a:latin typeface="var(--font-monospace)"/>
              </a:rPr>
              <a:t>0</a:t>
            </a:r>
            <a:r>
              <a:rPr lang="en-US" sz="1800" dirty="0">
                <a:solidFill>
                  <a:srgbClr val="5C6773"/>
                </a:solidFill>
                <a:latin typeface="var(--font-monospace)"/>
              </a:rPr>
              <a:t>, y: </a:t>
            </a:r>
            <a:r>
              <a:rPr lang="en-US" sz="1800" dirty="0">
                <a:solidFill>
                  <a:srgbClr val="F08C36"/>
                </a:solidFill>
                <a:latin typeface="var(--font-monospace)"/>
              </a:rPr>
              <a:t>0</a:t>
            </a:r>
            <a:r>
              <a:rPr lang="en-US" sz="1800" dirty="0">
                <a:solidFill>
                  <a:srgbClr val="5C6773"/>
                </a:solidFill>
                <a:latin typeface="var(--font-monospace)"/>
              </a:rPr>
              <a:t> };</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handleMouseMove</a:t>
            </a:r>
            <a:r>
              <a:rPr lang="en-US" sz="1800" dirty="0">
                <a:solidFill>
                  <a:srgbClr val="5C6773"/>
                </a:solidFill>
                <a:latin typeface="var(--font-monospace)"/>
              </a:rPr>
              <a:t>(event) {</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.setState</a:t>
            </a:r>
            <a:r>
              <a:rPr lang="en-US" sz="1800" dirty="0">
                <a:solidFill>
                  <a:srgbClr val="5C6773"/>
                </a:solidFill>
                <a:latin typeface="var(--font-monospace)"/>
              </a:rPr>
              <a:t>({</a:t>
            </a:r>
          </a:p>
          <a:p>
            <a:r>
              <a:rPr lang="en-US" sz="1800" dirty="0">
                <a:solidFill>
                  <a:srgbClr val="5C6773"/>
                </a:solidFill>
                <a:latin typeface="var(--font-monospace)"/>
              </a:rPr>
              <a:t>      x: </a:t>
            </a:r>
            <a:r>
              <a:rPr lang="en-US" sz="1800" dirty="0" err="1">
                <a:solidFill>
                  <a:srgbClr val="5C6773"/>
                </a:solidFill>
                <a:latin typeface="var(--font-monospace)"/>
              </a:rPr>
              <a:t>event.clientX</a:t>
            </a:r>
            <a:r>
              <a:rPr lang="en-US" sz="1800" dirty="0">
                <a:solidFill>
                  <a:srgbClr val="5C6773"/>
                </a:solidFill>
                <a:latin typeface="var(--font-monospace)"/>
              </a:rPr>
              <a:t>,</a:t>
            </a:r>
          </a:p>
          <a:p>
            <a:r>
              <a:rPr lang="en-US" sz="1800" dirty="0">
                <a:solidFill>
                  <a:srgbClr val="5C6773"/>
                </a:solidFill>
                <a:latin typeface="var(--font-monospace)"/>
              </a:rPr>
              <a:t>      y: </a:t>
            </a:r>
            <a:r>
              <a:rPr lang="en-US" sz="1800" dirty="0" err="1">
                <a:solidFill>
                  <a:srgbClr val="5C6773"/>
                </a:solidFill>
                <a:latin typeface="var(--font-monospace)"/>
              </a:rPr>
              <a:t>event.clientY</a:t>
            </a:r>
            <a:endParaRPr lang="en-US" sz="1800" dirty="0">
              <a:solidFill>
                <a:srgbClr val="5C6773"/>
              </a:solidFill>
              <a:latin typeface="var(--font-monospace)"/>
            </a:endParaRPr>
          </a:p>
          <a:p>
            <a:r>
              <a:rPr lang="en-US" sz="1800" dirty="0">
                <a:solidFill>
                  <a:srgbClr val="5C6773"/>
                </a:solidFill>
                <a:latin typeface="var(--font-monospace)"/>
              </a:rPr>
              <a:t>    });</a:t>
            </a:r>
          </a:p>
          <a:p>
            <a:r>
              <a:rPr lang="en-US" sz="1800" dirty="0">
                <a:solidFill>
                  <a:srgbClr val="5C6773"/>
                </a:solidFill>
                <a:latin typeface="var(--font-monospace)"/>
              </a:rPr>
              <a:t>  }</a:t>
            </a:r>
          </a:p>
        </p:txBody>
      </p:sp>
    </p:spTree>
    <p:extLst>
      <p:ext uri="{BB962C8B-B14F-4D97-AF65-F5344CB8AC3E}">
        <p14:creationId xmlns:p14="http://schemas.microsoft.com/office/powerpoint/2010/main" val="2568040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9612EB-9B83-CF44-8905-F20C938AADB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17</a:t>
            </a:fld>
            <a:endParaRPr lang="ja-JP" altLang="en-US"/>
          </a:p>
        </p:txBody>
      </p:sp>
      <p:sp>
        <p:nvSpPr>
          <p:cNvPr id="3" name="Rectangle 2">
            <a:extLst>
              <a:ext uri="{FF2B5EF4-FFF2-40B4-BE49-F238E27FC236}">
                <a16:creationId xmlns:a16="http://schemas.microsoft.com/office/drawing/2014/main" id="{1CEFBCC3-C721-4A45-9BFF-119527C30F8B}"/>
              </a:ext>
            </a:extLst>
          </p:cNvPr>
          <p:cNvSpPr/>
          <p:nvPr/>
        </p:nvSpPr>
        <p:spPr>
          <a:xfrm>
            <a:off x="1523999" y="1582340"/>
            <a:ext cx="7592291" cy="3693319"/>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&lt;div style={{ height: </a:t>
            </a:r>
            <a:r>
              <a:rPr lang="en-US" sz="1800" dirty="0">
                <a:solidFill>
                  <a:srgbClr val="86B300"/>
                </a:solidFill>
                <a:latin typeface="var(--font-monospace)"/>
              </a:rPr>
              <a:t>'100vh'</a:t>
            </a:r>
            <a:r>
              <a:rPr lang="en-US" sz="1800" dirty="0">
                <a:solidFill>
                  <a:srgbClr val="5C6773"/>
                </a:solidFill>
                <a:latin typeface="var(--font-monospace)"/>
              </a:rPr>
              <a:t> }} </a:t>
            </a:r>
            <a:r>
              <a:rPr lang="en-US" sz="1800" dirty="0" err="1">
                <a:solidFill>
                  <a:srgbClr val="5C6773"/>
                </a:solidFill>
                <a:latin typeface="var(--font-monospace)"/>
              </a:rPr>
              <a:t>onMouseMove</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.handleMouseMove</a:t>
            </a:r>
            <a:r>
              <a:rPr lang="en-US" sz="1800" dirty="0">
                <a:solidFill>
                  <a:srgbClr val="5C6773"/>
                </a:solidFill>
                <a:latin typeface="var(--font-monospace)"/>
              </a:rPr>
              <a:t>}&gt;</a:t>
            </a:r>
          </a:p>
          <a:p>
            <a:br>
              <a:rPr lang="en-US" sz="1800" dirty="0">
                <a:solidFill>
                  <a:srgbClr val="5C6773"/>
                </a:solidFill>
                <a:latin typeface="var(--font-monospace)"/>
              </a:rPr>
            </a:br>
            <a:r>
              <a:rPr lang="en-US" sz="1800" dirty="0">
                <a:solidFill>
                  <a:srgbClr val="5C6773"/>
                </a:solidFill>
                <a:latin typeface="var(--font-monospace)"/>
              </a:rPr>
              <a:t>        {</a:t>
            </a:r>
            <a:r>
              <a:rPr lang="en-US" sz="1800" i="1" dirty="0">
                <a:solidFill>
                  <a:srgbClr val="ABB0B6"/>
                </a:solidFill>
                <a:latin typeface="var(--font-monospace)"/>
              </a:rPr>
              <a:t>/*</a:t>
            </a:r>
            <a:endParaRPr lang="en-US" sz="1800" dirty="0">
              <a:solidFill>
                <a:srgbClr val="5C6773"/>
              </a:solidFill>
              <a:latin typeface="var(--font-monospace)"/>
            </a:endParaRPr>
          </a:p>
          <a:p>
            <a:r>
              <a:rPr lang="en-US" sz="1800" i="1" dirty="0">
                <a:solidFill>
                  <a:srgbClr val="ABB0B6"/>
                </a:solidFill>
                <a:latin typeface="var(--font-monospace)"/>
              </a:rPr>
              <a:t>          Instead of providing a static representation of what &lt;Mouse&gt; renders,</a:t>
            </a:r>
            <a:endParaRPr lang="en-US" sz="1800" dirty="0">
              <a:solidFill>
                <a:srgbClr val="5C6773"/>
              </a:solidFill>
              <a:latin typeface="var(--font-monospace)"/>
            </a:endParaRPr>
          </a:p>
          <a:p>
            <a:r>
              <a:rPr lang="en-US" sz="1800" i="1" dirty="0">
                <a:solidFill>
                  <a:srgbClr val="ABB0B6"/>
                </a:solidFill>
                <a:latin typeface="var(--font-monospace)"/>
              </a:rPr>
              <a:t>          use the `render` prop to dynamically determine what to render.</a:t>
            </a:r>
            <a:endParaRPr lang="en-US" sz="1800" dirty="0">
              <a:solidFill>
                <a:srgbClr val="5C6773"/>
              </a:solidFill>
              <a:latin typeface="var(--font-monospace)"/>
            </a:endParaRPr>
          </a:p>
          <a:p>
            <a:r>
              <a:rPr lang="en-US" sz="1800" i="1" dirty="0">
                <a:solidFill>
                  <a:srgbClr val="ABB0B6"/>
                </a:solidFill>
                <a:latin typeface="var(--font-monospace)"/>
              </a:rPr>
              <a:t>        */</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.props.render</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.state</a:t>
            </a:r>
            <a:r>
              <a:rPr lang="en-US" sz="1800" dirty="0">
                <a:solidFill>
                  <a:srgbClr val="5C6773"/>
                </a:solidFill>
                <a:latin typeface="var(--font-monospace)"/>
              </a:rPr>
              <a:t>)}</a:t>
            </a:r>
          </a:p>
          <a:p>
            <a:r>
              <a:rPr lang="en-US" sz="1800" dirty="0">
                <a:solidFill>
                  <a:srgbClr val="5C6773"/>
                </a:solidFill>
                <a:latin typeface="var(--font-monospace)"/>
              </a:rPr>
              <a:t>      &lt;/div&gt;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3224970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2315C8-C55F-2043-A077-7906ED5F7FA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18</a:t>
            </a:fld>
            <a:endParaRPr lang="ja-JP" altLang="en-US"/>
          </a:p>
        </p:txBody>
      </p:sp>
      <p:sp>
        <p:nvSpPr>
          <p:cNvPr id="3" name="Rectangle 2">
            <a:extLst>
              <a:ext uri="{FF2B5EF4-FFF2-40B4-BE49-F238E27FC236}">
                <a16:creationId xmlns:a16="http://schemas.microsoft.com/office/drawing/2014/main" id="{A9088B61-9057-4D4C-80B8-48874B67CC45}"/>
              </a:ext>
            </a:extLst>
          </p:cNvPr>
          <p:cNvSpPr/>
          <p:nvPr/>
        </p:nvSpPr>
        <p:spPr>
          <a:xfrm>
            <a:off x="1579417" y="1951625"/>
            <a:ext cx="6774873" cy="3416320"/>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err="1">
                <a:solidFill>
                  <a:srgbClr val="41A6D9"/>
                </a:solidFill>
                <a:latin typeface="var(--font-monospace)"/>
              </a:rPr>
              <a:t>MouseTracker</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&lt;div&gt;</a:t>
            </a:r>
          </a:p>
          <a:p>
            <a:r>
              <a:rPr lang="en-US" sz="1800" dirty="0">
                <a:solidFill>
                  <a:srgbClr val="5C6773"/>
                </a:solidFill>
                <a:latin typeface="var(--font-monospace)"/>
              </a:rPr>
              <a:t>        &lt;h1&gt;</a:t>
            </a:r>
            <a:r>
              <a:rPr lang="en-US" sz="1800" dirty="0">
                <a:solidFill>
                  <a:srgbClr val="41A6D9"/>
                </a:solidFill>
                <a:latin typeface="var(--font-monospace)"/>
              </a:rPr>
              <a:t>Move</a:t>
            </a:r>
            <a:r>
              <a:rPr lang="en-US" sz="1800" dirty="0">
                <a:solidFill>
                  <a:srgbClr val="5C6773"/>
                </a:solidFill>
                <a:latin typeface="var(--font-monospace)"/>
              </a:rPr>
              <a:t> the mouse around!&lt;/h1&gt;</a:t>
            </a:r>
          </a:p>
          <a:p>
            <a:r>
              <a:rPr lang="en-US" sz="1800" dirty="0">
                <a:solidFill>
                  <a:srgbClr val="5C6773"/>
                </a:solidFill>
                <a:latin typeface="var(--font-monospace)"/>
              </a:rPr>
              <a:t>        &lt;</a:t>
            </a:r>
            <a:r>
              <a:rPr lang="en-US" sz="1800" dirty="0">
                <a:solidFill>
                  <a:srgbClr val="41A6D9"/>
                </a:solidFill>
                <a:latin typeface="var(--font-monospace)"/>
              </a:rPr>
              <a:t>Mouse</a:t>
            </a:r>
            <a:r>
              <a:rPr lang="en-US" sz="1800" dirty="0">
                <a:solidFill>
                  <a:srgbClr val="5C6773"/>
                </a:solidFill>
                <a:latin typeface="var(--font-monospace)"/>
              </a:rPr>
              <a:t> render={mouse =&gt; (</a:t>
            </a:r>
          </a:p>
          <a:p>
            <a:r>
              <a:rPr lang="en-US" sz="1800" dirty="0">
                <a:solidFill>
                  <a:srgbClr val="5C6773"/>
                </a:solidFill>
                <a:latin typeface="var(--font-monospace)"/>
              </a:rPr>
              <a:t>          &lt;</a:t>
            </a:r>
            <a:r>
              <a:rPr lang="en-US" sz="1800" dirty="0">
                <a:solidFill>
                  <a:srgbClr val="41A6D9"/>
                </a:solidFill>
                <a:latin typeface="var(--font-monospace)"/>
              </a:rPr>
              <a:t>Cat</a:t>
            </a:r>
            <a:r>
              <a:rPr lang="en-US" sz="1800" dirty="0">
                <a:solidFill>
                  <a:srgbClr val="5C6773"/>
                </a:solidFill>
                <a:latin typeface="var(--font-monospace)"/>
              </a:rPr>
              <a:t> mouse={mouse} /&gt;</a:t>
            </a:r>
          </a:p>
          <a:p>
            <a:r>
              <a:rPr lang="en-US" sz="1800" dirty="0">
                <a:solidFill>
                  <a:srgbClr val="5C6773"/>
                </a:solidFill>
                <a:latin typeface="var(--font-monospace)"/>
              </a:rPr>
              <a:t>        )}/&gt;</a:t>
            </a:r>
          </a:p>
          <a:p>
            <a:r>
              <a:rPr lang="en-US" sz="1800" dirty="0">
                <a:solidFill>
                  <a:srgbClr val="5C6773"/>
                </a:solidFill>
                <a:latin typeface="var(--font-monospace)"/>
              </a:rPr>
              <a:t>      &lt;/div&gt;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3758259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8E5064-63CF-A543-80A1-ED6F0B41DEF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19</a:t>
            </a:fld>
            <a:endParaRPr lang="ja-JP" altLang="en-US"/>
          </a:p>
        </p:txBody>
      </p:sp>
      <p:sp>
        <p:nvSpPr>
          <p:cNvPr id="3" name="Rectangle 2">
            <a:extLst>
              <a:ext uri="{FF2B5EF4-FFF2-40B4-BE49-F238E27FC236}">
                <a16:creationId xmlns:a16="http://schemas.microsoft.com/office/drawing/2014/main" id="{830B5624-630E-B44F-A33A-B99B4B5F03D0}"/>
              </a:ext>
            </a:extLst>
          </p:cNvPr>
          <p:cNvSpPr/>
          <p:nvPr/>
        </p:nvSpPr>
        <p:spPr>
          <a:xfrm>
            <a:off x="613063" y="1305341"/>
            <a:ext cx="10965873" cy="4247317"/>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Now, instead of effectively cloning the </a:t>
            </a:r>
            <a:r>
              <a:rPr lang="en-US" sz="2000" dirty="0">
                <a:highlight>
                  <a:srgbClr val="FFFF00"/>
                </a:highlight>
                <a:latin typeface="Arial" panose="020B0604020202020204" pitchFamily="34" charset="0"/>
                <a:cs typeface="Arial" panose="020B0604020202020204" pitchFamily="34" charset="0"/>
              </a:rPr>
              <a:t>&lt;Mouse&gt;</a:t>
            </a:r>
            <a:r>
              <a:rPr lang="en-US" sz="2000" dirty="0">
                <a:latin typeface="Arial" panose="020B0604020202020204" pitchFamily="34" charset="0"/>
                <a:cs typeface="Arial" panose="020B0604020202020204" pitchFamily="34" charset="0"/>
              </a:rPr>
              <a:t> component and hard-coding something else in its </a:t>
            </a:r>
            <a:r>
              <a:rPr lang="en-US" sz="2000" dirty="0">
                <a:highlight>
                  <a:srgbClr val="FFFF00"/>
                </a:highlight>
                <a:latin typeface="Arial" panose="020B0604020202020204" pitchFamily="34" charset="0"/>
                <a:cs typeface="Arial" panose="020B0604020202020204" pitchFamily="34" charset="0"/>
              </a:rPr>
              <a:t>render</a:t>
            </a:r>
            <a:r>
              <a:rPr lang="en-US" sz="2000" dirty="0">
                <a:latin typeface="Arial" panose="020B0604020202020204" pitchFamily="34" charset="0"/>
                <a:cs typeface="Arial" panose="020B0604020202020204" pitchFamily="34" charset="0"/>
              </a:rPr>
              <a:t> method to solve for a specific use case, we provide a render prop that </a:t>
            </a:r>
            <a:r>
              <a:rPr lang="en-US" sz="2000" dirty="0">
                <a:highlight>
                  <a:srgbClr val="FFFF00"/>
                </a:highlight>
                <a:latin typeface="Arial" panose="020B0604020202020204" pitchFamily="34" charset="0"/>
                <a:cs typeface="Arial" panose="020B0604020202020204" pitchFamily="34" charset="0"/>
              </a:rPr>
              <a:t>&lt;Mouse&gt;</a:t>
            </a:r>
            <a:r>
              <a:rPr lang="en-US" sz="2000" dirty="0">
                <a:latin typeface="Arial" panose="020B0604020202020204" pitchFamily="34" charset="0"/>
                <a:cs typeface="Arial" panose="020B0604020202020204" pitchFamily="34" charset="0"/>
              </a:rPr>
              <a:t> can use to dynamically determine what it renders.</a:t>
            </a:r>
          </a:p>
          <a:p>
            <a:pPr>
              <a:spcBef>
                <a:spcPts val="600"/>
              </a:spcBef>
              <a:spcAft>
                <a:spcPts val="600"/>
              </a:spcAft>
            </a:pPr>
            <a:r>
              <a:rPr lang="en-US" sz="2000" dirty="0">
                <a:latin typeface="Arial" panose="020B0604020202020204" pitchFamily="34" charset="0"/>
                <a:cs typeface="Arial" panose="020B0604020202020204" pitchFamily="34" charset="0"/>
              </a:rPr>
              <a:t>More concretely, </a:t>
            </a:r>
            <a:r>
              <a:rPr lang="en-US" sz="2000" b="1" dirty="0">
                <a:latin typeface="Arial" panose="020B0604020202020204" pitchFamily="34" charset="0"/>
                <a:cs typeface="Arial" panose="020B0604020202020204" pitchFamily="34" charset="0"/>
              </a:rPr>
              <a:t>a render prop is a function prop that a component uses to know what to render</a:t>
            </a:r>
            <a:r>
              <a:rPr lang="en-US" sz="2000" dirty="0">
                <a:latin typeface="Arial" panose="020B0604020202020204" pitchFamily="34" charset="0"/>
                <a:cs typeface="Arial" panose="020B0604020202020204" pitchFamily="34" charset="0"/>
              </a:rPr>
              <a:t>.</a:t>
            </a:r>
          </a:p>
          <a:p>
            <a:pPr>
              <a:spcBef>
                <a:spcPts val="600"/>
              </a:spcBef>
              <a:spcAft>
                <a:spcPts val="600"/>
              </a:spcAft>
            </a:pPr>
            <a:r>
              <a:rPr lang="en-US" sz="2000" dirty="0">
                <a:latin typeface="Arial" panose="020B0604020202020204" pitchFamily="34" charset="0"/>
                <a:cs typeface="Arial" panose="020B0604020202020204" pitchFamily="34" charset="0"/>
              </a:rPr>
              <a:t>This technique makes the behavior that we need to share extremely portable. To get that behavior, render a </a:t>
            </a:r>
            <a:r>
              <a:rPr lang="en-US" sz="2000" dirty="0">
                <a:highlight>
                  <a:srgbClr val="FFFF00"/>
                </a:highlight>
                <a:latin typeface="Arial" panose="020B0604020202020204" pitchFamily="34" charset="0"/>
                <a:cs typeface="Arial" panose="020B0604020202020204" pitchFamily="34" charset="0"/>
              </a:rPr>
              <a:t>&lt;Mouse&gt;</a:t>
            </a:r>
            <a:r>
              <a:rPr lang="en-US" sz="2000" dirty="0">
                <a:latin typeface="Arial" panose="020B0604020202020204" pitchFamily="34" charset="0"/>
                <a:cs typeface="Arial" panose="020B0604020202020204" pitchFamily="34" charset="0"/>
              </a:rPr>
              <a:t> with a render prop that tells it what to render with the current (x, y) of the cursor.</a:t>
            </a:r>
          </a:p>
          <a:p>
            <a:pPr>
              <a:spcBef>
                <a:spcPts val="600"/>
              </a:spcBef>
              <a:spcAft>
                <a:spcPts val="600"/>
              </a:spcAft>
            </a:pPr>
            <a:r>
              <a:rPr lang="en-US" sz="2000" dirty="0">
                <a:latin typeface="Arial" panose="020B0604020202020204" pitchFamily="34" charset="0"/>
                <a:cs typeface="Arial" panose="020B0604020202020204" pitchFamily="34" charset="0"/>
              </a:rPr>
              <a:t>One interesting thing to note about render props is that you can implement most </a:t>
            </a:r>
            <a:r>
              <a:rPr lang="en-US" sz="2000" dirty="0">
                <a:latin typeface="Arial" panose="020B0604020202020204" pitchFamily="34" charset="0"/>
                <a:cs typeface="Arial" panose="020B0604020202020204" pitchFamily="34" charset="0"/>
                <a:hlinkClick r:id="rId2"/>
              </a:rPr>
              <a:t>higher-order components</a:t>
            </a:r>
            <a:r>
              <a:rPr lang="en-US" sz="2000" dirty="0">
                <a:latin typeface="Arial" panose="020B0604020202020204" pitchFamily="34" charset="0"/>
                <a:cs typeface="Arial" panose="020B0604020202020204" pitchFamily="34" charset="0"/>
              </a:rPr>
              <a:t> (HOC) using a regular component with a render prop. For example, if you would prefer to have a </a:t>
            </a:r>
            <a:r>
              <a:rPr lang="en-US" sz="2000" dirty="0" err="1">
                <a:highlight>
                  <a:srgbClr val="FFFF00"/>
                </a:highlight>
                <a:latin typeface="Arial" panose="020B0604020202020204" pitchFamily="34" charset="0"/>
                <a:cs typeface="Arial" panose="020B0604020202020204" pitchFamily="34" charset="0"/>
              </a:rPr>
              <a:t>withMouse</a:t>
            </a:r>
            <a:r>
              <a:rPr lang="en-US" sz="2000" dirty="0">
                <a:latin typeface="Arial" panose="020B0604020202020204" pitchFamily="34" charset="0"/>
                <a:cs typeface="Arial" panose="020B0604020202020204" pitchFamily="34" charset="0"/>
              </a:rPr>
              <a:t> HOC instead of a </a:t>
            </a:r>
            <a:r>
              <a:rPr lang="en-US" sz="2000" dirty="0">
                <a:highlight>
                  <a:srgbClr val="FFFF00"/>
                </a:highlight>
                <a:latin typeface="Arial" panose="020B0604020202020204" pitchFamily="34" charset="0"/>
                <a:cs typeface="Arial" panose="020B0604020202020204" pitchFamily="34" charset="0"/>
              </a:rPr>
              <a:t>&lt;Mouse&gt;</a:t>
            </a:r>
            <a:r>
              <a:rPr lang="en-US" sz="2000" dirty="0">
                <a:latin typeface="Arial" panose="020B0604020202020204" pitchFamily="34" charset="0"/>
                <a:cs typeface="Arial" panose="020B0604020202020204" pitchFamily="34" charset="0"/>
              </a:rPr>
              <a:t> component, you could easily create one using a regular </a:t>
            </a:r>
            <a:r>
              <a:rPr lang="en-US" sz="2000" dirty="0">
                <a:highlight>
                  <a:srgbClr val="FFFF00"/>
                </a:highlight>
                <a:latin typeface="Arial" panose="020B0604020202020204" pitchFamily="34" charset="0"/>
                <a:cs typeface="Arial" panose="020B0604020202020204" pitchFamily="34" charset="0"/>
              </a:rPr>
              <a:t>&lt;Mouse&gt;</a:t>
            </a:r>
            <a:r>
              <a:rPr lang="en-US" sz="2000" dirty="0">
                <a:latin typeface="Arial" panose="020B0604020202020204" pitchFamily="34" charset="0"/>
                <a:cs typeface="Arial" panose="020B0604020202020204" pitchFamily="34" charset="0"/>
              </a:rPr>
              <a:t> with a render prop:</a:t>
            </a:r>
          </a:p>
        </p:txBody>
      </p:sp>
    </p:spTree>
    <p:extLst>
      <p:ext uri="{BB962C8B-B14F-4D97-AF65-F5344CB8AC3E}">
        <p14:creationId xmlns:p14="http://schemas.microsoft.com/office/powerpoint/2010/main" val="4234619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ECD492-1FF9-3640-AFC4-9867F639BDCB}"/>
              </a:ext>
            </a:extLst>
          </p:cNvPr>
          <p:cNvSpPr>
            <a:spLocks noGrp="1"/>
          </p:cNvSpPr>
          <p:nvPr>
            <p:ph type="title"/>
          </p:nvPr>
        </p:nvSpPr>
        <p:spPr/>
        <p:txBody>
          <a:bodyPr/>
          <a:lstStyle/>
          <a:p>
            <a:r>
              <a:rPr lang="en-VN" dirty="0"/>
              <a:t>Lesson 11</a:t>
            </a:r>
          </a:p>
        </p:txBody>
      </p:sp>
      <p:sp>
        <p:nvSpPr>
          <p:cNvPr id="5" name="Text Placeholder 4">
            <a:extLst>
              <a:ext uri="{FF2B5EF4-FFF2-40B4-BE49-F238E27FC236}">
                <a16:creationId xmlns:a16="http://schemas.microsoft.com/office/drawing/2014/main" id="{95742053-C6D6-8248-9870-4FF523ABF8C3}"/>
              </a:ext>
            </a:extLst>
          </p:cNvPr>
          <p:cNvSpPr>
            <a:spLocks noGrp="1"/>
          </p:cNvSpPr>
          <p:nvPr>
            <p:ph type="body" idx="1"/>
          </p:nvPr>
        </p:nvSpPr>
        <p:spPr/>
        <p:txBody>
          <a:bodyPr/>
          <a:lstStyle/>
          <a:p>
            <a:r>
              <a:rPr lang="en-US" dirty="0"/>
              <a:t>Render Props</a:t>
            </a:r>
          </a:p>
          <a:p>
            <a:r>
              <a:rPr lang="en-US" dirty="0" err="1"/>
              <a:t>Typechecking</a:t>
            </a:r>
            <a:r>
              <a:rPr lang="en-US" dirty="0"/>
              <a:t> With </a:t>
            </a:r>
            <a:r>
              <a:rPr lang="en-US" dirty="0" err="1"/>
              <a:t>PropTypes</a:t>
            </a:r>
            <a:endParaRPr lang="en-VN" dirty="0"/>
          </a:p>
        </p:txBody>
      </p:sp>
      <p:sp>
        <p:nvSpPr>
          <p:cNvPr id="2" name="Slide Number Placeholder 1">
            <a:extLst>
              <a:ext uri="{FF2B5EF4-FFF2-40B4-BE49-F238E27FC236}">
                <a16:creationId xmlns:a16="http://schemas.microsoft.com/office/drawing/2014/main" id="{AAF4EE8F-063D-C148-8EF9-3F8CAAA12A2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a:t>
            </a:fld>
            <a:endParaRPr lang="ja-JP" altLang="en-US"/>
          </a:p>
        </p:txBody>
      </p:sp>
      <p:pic>
        <p:nvPicPr>
          <p:cNvPr id="7" name="Picture 6">
            <a:extLst>
              <a:ext uri="{FF2B5EF4-FFF2-40B4-BE49-F238E27FC236}">
                <a16:creationId xmlns:a16="http://schemas.microsoft.com/office/drawing/2014/main" id="{98CFCE00-4ADA-9A42-BE7C-DBE8095A48AA}"/>
              </a:ext>
            </a:extLst>
          </p:cNvPr>
          <p:cNvPicPr>
            <a:picLocks noChangeAspect="1"/>
          </p:cNvPicPr>
          <p:nvPr/>
        </p:nvPicPr>
        <p:blipFill>
          <a:blip r:embed="rId2"/>
          <a:stretch>
            <a:fillRect/>
          </a:stretch>
        </p:blipFill>
        <p:spPr>
          <a:xfrm>
            <a:off x="5796367" y="1695298"/>
            <a:ext cx="4537332" cy="3932354"/>
          </a:xfrm>
          <a:prstGeom prst="rect">
            <a:avLst/>
          </a:prstGeom>
        </p:spPr>
      </p:pic>
    </p:spTree>
    <p:extLst>
      <p:ext uri="{BB962C8B-B14F-4D97-AF65-F5344CB8AC3E}">
        <p14:creationId xmlns:p14="http://schemas.microsoft.com/office/powerpoint/2010/main" val="3120588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04A361-2DE7-ED4C-A142-8CE5AF47D0E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20</a:t>
            </a:fld>
            <a:endParaRPr lang="ja-JP" altLang="en-US"/>
          </a:p>
        </p:txBody>
      </p:sp>
      <p:sp>
        <p:nvSpPr>
          <p:cNvPr id="3" name="Rectangle 2">
            <a:extLst>
              <a:ext uri="{FF2B5EF4-FFF2-40B4-BE49-F238E27FC236}">
                <a16:creationId xmlns:a16="http://schemas.microsoft.com/office/drawing/2014/main" id="{9DC5093C-81CE-FB42-A6D2-2DF05637640A}"/>
              </a:ext>
            </a:extLst>
          </p:cNvPr>
          <p:cNvSpPr/>
          <p:nvPr/>
        </p:nvSpPr>
        <p:spPr>
          <a:xfrm>
            <a:off x="1690255" y="1289722"/>
            <a:ext cx="7578436" cy="3693319"/>
          </a:xfrm>
          <a:prstGeom prst="rect">
            <a:avLst/>
          </a:prstGeom>
          <a:solidFill>
            <a:schemeClr val="bg1">
              <a:lumMod val="95000"/>
            </a:schemeClr>
          </a:solidFill>
        </p:spPr>
        <p:txBody>
          <a:bodyPr wrap="square">
            <a:spAutoFit/>
          </a:bodyPr>
          <a:lstStyle/>
          <a:p>
            <a:r>
              <a:rPr lang="en-US" sz="1800" i="1" dirty="0">
                <a:solidFill>
                  <a:srgbClr val="ABB0B6"/>
                </a:solidFill>
                <a:latin typeface="var(--font-monospace)"/>
              </a:rPr>
              <a:t>// If you really want a HOC for some reason, you can easily</a:t>
            </a:r>
            <a:endParaRPr lang="en-US" sz="1800" dirty="0">
              <a:solidFill>
                <a:srgbClr val="5C6773"/>
              </a:solidFill>
              <a:latin typeface="var(--font-monospace)"/>
            </a:endParaRPr>
          </a:p>
          <a:p>
            <a:r>
              <a:rPr lang="en-US" sz="1800" i="1" dirty="0">
                <a:solidFill>
                  <a:srgbClr val="ABB0B6"/>
                </a:solidFill>
                <a:latin typeface="var(--font-monospace)"/>
              </a:rPr>
              <a:t>// create one using a regular component with a render prop!</a:t>
            </a:r>
            <a:endParaRPr lang="en-US" sz="1800" dirty="0">
              <a:solidFill>
                <a:srgbClr val="5C6773"/>
              </a:solidFill>
              <a:latin typeface="var(--font-monospace)"/>
            </a:endParaRPr>
          </a:p>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withMouse</a:t>
            </a:r>
            <a:r>
              <a:rPr lang="en-US" sz="1800" dirty="0">
                <a:solidFill>
                  <a:srgbClr val="5C6773"/>
                </a:solidFill>
                <a:latin typeface="var(--font-monospace)"/>
              </a:rPr>
              <a:t>(</a:t>
            </a:r>
            <a:r>
              <a:rPr lang="en-US" sz="1800" dirty="0">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r>
              <a:rPr lang="en-US" sz="1800" dirty="0">
                <a:solidFill>
                  <a:srgbClr val="F2590C"/>
                </a:solidFill>
                <a:latin typeface="var(--font-monospace)"/>
              </a:rPr>
              <a:t>class</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a:t>
            </a:r>
            <a:r>
              <a:rPr lang="en-US" sz="1800" dirty="0">
                <a:solidFill>
                  <a:srgbClr val="41A6D9"/>
                </a:solidFill>
                <a:latin typeface="var(--font-monospace)"/>
              </a:rPr>
              <a:t>Mouse</a:t>
            </a:r>
            <a:r>
              <a:rPr lang="en-US" sz="1800" dirty="0">
                <a:solidFill>
                  <a:srgbClr val="5C6773"/>
                </a:solidFill>
                <a:latin typeface="var(--font-monospace)"/>
              </a:rPr>
              <a:t> render={mouse =&gt; (</a:t>
            </a:r>
          </a:p>
          <a:p>
            <a:r>
              <a:rPr lang="en-US" sz="1800" dirty="0">
                <a:solidFill>
                  <a:srgbClr val="5C6773"/>
                </a:solidFill>
                <a:latin typeface="var(--font-monospace)"/>
              </a:rPr>
              <a:t>          &lt;</a:t>
            </a:r>
            <a:r>
              <a:rPr lang="en-US" sz="1800" dirty="0">
                <a:solidFill>
                  <a:srgbClr val="41A6D9"/>
                </a:solidFill>
                <a:latin typeface="var(--font-monospace)"/>
              </a:rPr>
              <a:t>Component</a:t>
            </a:r>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.props</a:t>
            </a:r>
            <a:r>
              <a:rPr lang="en-US" sz="1800" dirty="0">
                <a:solidFill>
                  <a:srgbClr val="5C6773"/>
                </a:solidFill>
                <a:latin typeface="var(--font-monospace)"/>
              </a:rPr>
              <a:t>} mouse={mouse} /&gt;</a:t>
            </a:r>
          </a:p>
          <a:p>
            <a:r>
              <a:rPr lang="en-US" sz="1800" dirty="0">
                <a:solidFill>
                  <a:srgbClr val="5C6773"/>
                </a:solidFill>
                <a:latin typeface="var(--font-monospace)"/>
              </a:rPr>
              <a:t>        )}/&gt;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
        <p:nvSpPr>
          <p:cNvPr id="4" name="Rectangle 3">
            <a:extLst>
              <a:ext uri="{FF2B5EF4-FFF2-40B4-BE49-F238E27FC236}">
                <a16:creationId xmlns:a16="http://schemas.microsoft.com/office/drawing/2014/main" id="{77F7B8F6-AA0A-3B46-9DA1-03815C2C0138}"/>
              </a:ext>
            </a:extLst>
          </p:cNvPr>
          <p:cNvSpPr/>
          <p:nvPr/>
        </p:nvSpPr>
        <p:spPr>
          <a:xfrm>
            <a:off x="1790973" y="5414389"/>
            <a:ext cx="6030818" cy="369332"/>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So using a render prop makes it possible to use either pattern.</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8945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E6B1D3-5068-5E44-B78C-44A4978A4A34}"/>
              </a:ext>
            </a:extLst>
          </p:cNvPr>
          <p:cNvSpPr>
            <a:spLocks noGrp="1"/>
          </p:cNvSpPr>
          <p:nvPr>
            <p:ph type="title"/>
          </p:nvPr>
        </p:nvSpPr>
        <p:spPr/>
        <p:txBody>
          <a:bodyPr/>
          <a:lstStyle/>
          <a:p>
            <a:r>
              <a:rPr lang="en-US" dirty="0"/>
              <a:t>Using Props Other Than render</a:t>
            </a:r>
            <a:endParaRPr lang="en-VN" dirty="0"/>
          </a:p>
        </p:txBody>
      </p:sp>
      <p:sp>
        <p:nvSpPr>
          <p:cNvPr id="2" name="Slide Number Placeholder 1">
            <a:extLst>
              <a:ext uri="{FF2B5EF4-FFF2-40B4-BE49-F238E27FC236}">
                <a16:creationId xmlns:a16="http://schemas.microsoft.com/office/drawing/2014/main" id="{51506D63-F22E-074A-91B7-BA93C02EBB7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21</a:t>
            </a:fld>
            <a:endParaRPr lang="ja-JP" altLang="en-US"/>
          </a:p>
        </p:txBody>
      </p:sp>
      <p:sp>
        <p:nvSpPr>
          <p:cNvPr id="4" name="Rectangle 3">
            <a:extLst>
              <a:ext uri="{FF2B5EF4-FFF2-40B4-BE49-F238E27FC236}">
                <a16:creationId xmlns:a16="http://schemas.microsoft.com/office/drawing/2014/main" id="{D2948379-E5CE-7F47-AD06-50C51E292119}"/>
              </a:ext>
            </a:extLst>
          </p:cNvPr>
          <p:cNvSpPr/>
          <p:nvPr/>
        </p:nvSpPr>
        <p:spPr>
          <a:xfrm>
            <a:off x="1579417" y="2044005"/>
            <a:ext cx="8617527" cy="2092881"/>
          </a:xfrm>
          <a:prstGeom prst="rect">
            <a:avLst/>
          </a:prstGeom>
        </p:spPr>
        <p:txBody>
          <a:bodyPr wrap="square">
            <a:spAutoFit/>
          </a:bodyPr>
          <a:lstStyle/>
          <a:p>
            <a:pPr>
              <a:spcBef>
                <a:spcPts val="600"/>
              </a:spcBef>
              <a:spcAft>
                <a:spcPts val="600"/>
              </a:spcAft>
            </a:pPr>
            <a:r>
              <a:rPr lang="en-US" sz="2000" i="1" dirty="0">
                <a:solidFill>
                  <a:schemeClr val="tx1">
                    <a:lumMod val="65000"/>
                    <a:lumOff val="35000"/>
                  </a:schemeClr>
                </a:solidFill>
                <a:latin typeface="Arial" panose="020B0604020202020204" pitchFamily="34" charset="0"/>
                <a:cs typeface="Arial" panose="020B0604020202020204" pitchFamily="34" charset="0"/>
              </a:rPr>
              <a:t>It’s important to remember that just because the pattern is called “render props” you don’t have to use a prop named render to use this pattern. In fact, </a:t>
            </a:r>
            <a:r>
              <a:rPr lang="en-US" sz="2000" i="1" dirty="0">
                <a:solidFill>
                  <a:schemeClr val="accent1">
                    <a:lumMod val="75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any prop that is a function that a component uses to know what to render is technically a “render prop”</a:t>
            </a:r>
            <a:r>
              <a:rPr lang="en-US" sz="2000" i="1" dirty="0">
                <a:solidFill>
                  <a:schemeClr val="tx1">
                    <a:lumMod val="65000"/>
                    <a:lumOff val="35000"/>
                  </a:schemeClr>
                </a:solidFill>
                <a:latin typeface="Arial" panose="020B0604020202020204" pitchFamily="34" charset="0"/>
                <a:cs typeface="Arial" panose="020B0604020202020204" pitchFamily="34" charset="0"/>
              </a:rPr>
              <a:t>.</a:t>
            </a:r>
          </a:p>
          <a:p>
            <a:pPr>
              <a:spcBef>
                <a:spcPts val="600"/>
              </a:spcBef>
              <a:spcAft>
                <a:spcPts val="600"/>
              </a:spcAft>
            </a:pPr>
            <a:r>
              <a:rPr lang="en-US" sz="2000" dirty="0">
                <a:latin typeface="Arial" panose="020B0604020202020204" pitchFamily="34" charset="0"/>
                <a:cs typeface="Arial" panose="020B0604020202020204" pitchFamily="34" charset="0"/>
              </a:rPr>
              <a:t>Although the examples above use </a:t>
            </a:r>
            <a:r>
              <a:rPr lang="en-US" sz="2000" dirty="0">
                <a:highlight>
                  <a:srgbClr val="FFFF00"/>
                </a:highlight>
                <a:latin typeface="Arial" panose="020B0604020202020204" pitchFamily="34" charset="0"/>
                <a:cs typeface="Arial" panose="020B0604020202020204" pitchFamily="34" charset="0"/>
              </a:rPr>
              <a:t>render</a:t>
            </a:r>
            <a:r>
              <a:rPr lang="en-US" sz="2000" dirty="0">
                <a:latin typeface="Arial" panose="020B0604020202020204" pitchFamily="34" charset="0"/>
                <a:cs typeface="Arial" panose="020B0604020202020204" pitchFamily="34" charset="0"/>
              </a:rPr>
              <a:t>, we could just as easily use the </a:t>
            </a:r>
            <a:r>
              <a:rPr lang="en-US" sz="2000" dirty="0">
                <a:highlight>
                  <a:srgbClr val="FFFF00"/>
                </a:highlight>
                <a:latin typeface="Arial" panose="020B0604020202020204" pitchFamily="34" charset="0"/>
                <a:cs typeface="Arial" panose="020B0604020202020204" pitchFamily="34" charset="0"/>
              </a:rPr>
              <a:t>children</a:t>
            </a:r>
            <a:r>
              <a:rPr lang="en-US" sz="2000" dirty="0">
                <a:latin typeface="Arial" panose="020B0604020202020204" pitchFamily="34" charset="0"/>
                <a:cs typeface="Arial" panose="020B0604020202020204" pitchFamily="34" charset="0"/>
              </a:rPr>
              <a:t> prop!</a:t>
            </a:r>
          </a:p>
        </p:txBody>
      </p:sp>
      <p:sp>
        <p:nvSpPr>
          <p:cNvPr id="5" name="Rectangle 4">
            <a:extLst>
              <a:ext uri="{FF2B5EF4-FFF2-40B4-BE49-F238E27FC236}">
                <a16:creationId xmlns:a16="http://schemas.microsoft.com/office/drawing/2014/main" id="{98AD4E56-DE6D-2146-AA34-A676AB189873}"/>
              </a:ext>
            </a:extLst>
          </p:cNvPr>
          <p:cNvSpPr/>
          <p:nvPr/>
        </p:nvSpPr>
        <p:spPr>
          <a:xfrm>
            <a:off x="1814945" y="4507954"/>
            <a:ext cx="6096000" cy="923330"/>
          </a:xfrm>
          <a:prstGeom prst="rect">
            <a:avLst/>
          </a:prstGeom>
          <a:solidFill>
            <a:schemeClr val="bg1">
              <a:lumMod val="95000"/>
            </a:schemeClr>
          </a:solidFill>
        </p:spPr>
        <p:txBody>
          <a:bodyPr>
            <a:spAutoFit/>
          </a:bodyPr>
          <a:lstStyle/>
          <a:p>
            <a:r>
              <a:rPr lang="en-US" sz="1800" dirty="0">
                <a:solidFill>
                  <a:srgbClr val="5C6773"/>
                </a:solidFill>
                <a:latin typeface="var(--font-monospace)"/>
              </a:rPr>
              <a:t>&lt;</a:t>
            </a:r>
            <a:r>
              <a:rPr lang="en-US" sz="1800" dirty="0">
                <a:solidFill>
                  <a:srgbClr val="41A6D9"/>
                </a:solidFill>
                <a:latin typeface="var(--font-monospace)"/>
              </a:rPr>
              <a:t>Mouse</a:t>
            </a:r>
            <a:r>
              <a:rPr lang="en-US" sz="1800" dirty="0">
                <a:solidFill>
                  <a:srgbClr val="5C6773"/>
                </a:solidFill>
                <a:latin typeface="var(--font-monospace)"/>
              </a:rPr>
              <a:t> children={mouse =&gt; (</a:t>
            </a:r>
          </a:p>
          <a:p>
            <a:r>
              <a:rPr lang="en-US" sz="1800" dirty="0">
                <a:solidFill>
                  <a:srgbClr val="5C6773"/>
                </a:solidFill>
                <a:latin typeface="var(--font-monospace)"/>
              </a:rPr>
              <a:t>  &lt;p&gt;</a:t>
            </a:r>
            <a:r>
              <a:rPr lang="en-US" sz="1800" dirty="0">
                <a:solidFill>
                  <a:srgbClr val="41A6D9"/>
                </a:solidFill>
                <a:latin typeface="var(--font-monospace)"/>
              </a:rPr>
              <a:t>The</a:t>
            </a:r>
            <a:r>
              <a:rPr lang="en-US" sz="1800" dirty="0">
                <a:solidFill>
                  <a:srgbClr val="5C6773"/>
                </a:solidFill>
                <a:latin typeface="var(--font-monospace)"/>
              </a:rPr>
              <a:t> mouse position is {</a:t>
            </a:r>
            <a:r>
              <a:rPr lang="en-US" sz="1800" dirty="0" err="1">
                <a:solidFill>
                  <a:srgbClr val="5C6773"/>
                </a:solidFill>
                <a:latin typeface="var(--font-monospace)"/>
              </a:rPr>
              <a:t>mouse.x</a:t>
            </a:r>
            <a:r>
              <a:rPr lang="en-US" sz="1800" dirty="0">
                <a:solidFill>
                  <a:srgbClr val="5C6773"/>
                </a:solidFill>
                <a:latin typeface="var(--font-monospace)"/>
              </a:rPr>
              <a:t>}, {</a:t>
            </a:r>
            <a:r>
              <a:rPr lang="en-US" sz="1800" dirty="0" err="1">
                <a:solidFill>
                  <a:srgbClr val="5C6773"/>
                </a:solidFill>
                <a:latin typeface="var(--font-monospace)"/>
              </a:rPr>
              <a:t>mouse.y</a:t>
            </a:r>
            <a:r>
              <a:rPr lang="en-US" sz="1800" dirty="0">
                <a:solidFill>
                  <a:srgbClr val="5C6773"/>
                </a:solidFill>
                <a:latin typeface="var(--font-monospace)"/>
              </a:rPr>
              <a:t>}&lt;/p&gt;</a:t>
            </a:r>
          </a:p>
          <a:p>
            <a:r>
              <a:rPr lang="en-US" sz="1800" dirty="0">
                <a:solidFill>
                  <a:srgbClr val="5C6773"/>
                </a:solidFill>
                <a:latin typeface="var(--font-monospace)"/>
              </a:rPr>
              <a:t>)}/&gt;</a:t>
            </a:r>
          </a:p>
        </p:txBody>
      </p:sp>
    </p:spTree>
    <p:extLst>
      <p:ext uri="{BB962C8B-B14F-4D97-AF65-F5344CB8AC3E}">
        <p14:creationId xmlns:p14="http://schemas.microsoft.com/office/powerpoint/2010/main" val="2960274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6BC60DC-79AE-E74B-9572-E1FC2A7F513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22</a:t>
            </a:fld>
            <a:endParaRPr lang="ja-JP" altLang="en-US"/>
          </a:p>
        </p:txBody>
      </p:sp>
      <p:sp>
        <p:nvSpPr>
          <p:cNvPr id="4" name="Rectangle 3">
            <a:extLst>
              <a:ext uri="{FF2B5EF4-FFF2-40B4-BE49-F238E27FC236}">
                <a16:creationId xmlns:a16="http://schemas.microsoft.com/office/drawing/2014/main" id="{7E09FBE3-18F9-B141-9A7A-EC27055A33A3}"/>
              </a:ext>
            </a:extLst>
          </p:cNvPr>
          <p:cNvSpPr/>
          <p:nvPr/>
        </p:nvSpPr>
        <p:spPr>
          <a:xfrm>
            <a:off x="845127" y="845736"/>
            <a:ext cx="10508673" cy="707886"/>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And remember, the </a:t>
            </a:r>
            <a:r>
              <a:rPr lang="en-US" sz="2000" dirty="0">
                <a:highlight>
                  <a:srgbClr val="FFFF00"/>
                </a:highlight>
                <a:latin typeface="Arial" panose="020B0604020202020204" pitchFamily="34" charset="0"/>
                <a:cs typeface="Arial" panose="020B0604020202020204" pitchFamily="34" charset="0"/>
              </a:rPr>
              <a:t>children</a:t>
            </a:r>
            <a:r>
              <a:rPr lang="en-US" sz="2000" dirty="0">
                <a:latin typeface="Arial" panose="020B0604020202020204" pitchFamily="34" charset="0"/>
                <a:cs typeface="Arial" panose="020B0604020202020204" pitchFamily="34" charset="0"/>
              </a:rPr>
              <a:t> prop doesn’t actually need to be named in the list of “attributes” in your JSX element. Instead, you can put it directly inside the element!</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879B6D76-9A96-534E-8029-7876F8BE03E3}"/>
              </a:ext>
            </a:extLst>
          </p:cNvPr>
          <p:cNvSpPr/>
          <p:nvPr/>
        </p:nvSpPr>
        <p:spPr>
          <a:xfrm>
            <a:off x="1801090" y="1818989"/>
            <a:ext cx="6636327" cy="1477328"/>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&lt;</a:t>
            </a:r>
            <a:r>
              <a:rPr lang="en-US" sz="1800" dirty="0">
                <a:solidFill>
                  <a:srgbClr val="41A6D9"/>
                </a:solidFill>
                <a:latin typeface="var(--font-monospace)"/>
              </a:rPr>
              <a:t>Mouse</a:t>
            </a:r>
            <a:r>
              <a:rPr lang="en-US" sz="1800" dirty="0">
                <a:solidFill>
                  <a:srgbClr val="5C6773"/>
                </a:solidFill>
                <a:latin typeface="var(--font-monospace)"/>
              </a:rPr>
              <a:t>&gt;</a:t>
            </a:r>
          </a:p>
          <a:p>
            <a:r>
              <a:rPr lang="en-US" sz="1800" dirty="0">
                <a:solidFill>
                  <a:srgbClr val="5C6773"/>
                </a:solidFill>
                <a:latin typeface="var(--font-monospace)"/>
              </a:rPr>
              <a:t>  {mouse =&gt; (</a:t>
            </a:r>
          </a:p>
          <a:p>
            <a:r>
              <a:rPr lang="en-US" sz="1800" dirty="0">
                <a:solidFill>
                  <a:srgbClr val="5C6773"/>
                </a:solidFill>
                <a:latin typeface="var(--font-monospace)"/>
              </a:rPr>
              <a:t>    &lt;p&gt;</a:t>
            </a:r>
            <a:r>
              <a:rPr lang="en-US" sz="1800" dirty="0">
                <a:solidFill>
                  <a:srgbClr val="41A6D9"/>
                </a:solidFill>
                <a:latin typeface="var(--font-monospace)"/>
              </a:rPr>
              <a:t>The</a:t>
            </a:r>
            <a:r>
              <a:rPr lang="en-US" sz="1800" dirty="0">
                <a:solidFill>
                  <a:srgbClr val="5C6773"/>
                </a:solidFill>
                <a:latin typeface="var(--font-monospace)"/>
              </a:rPr>
              <a:t> mouse position is {</a:t>
            </a:r>
            <a:r>
              <a:rPr lang="en-US" sz="1800" dirty="0" err="1">
                <a:solidFill>
                  <a:srgbClr val="5C6773"/>
                </a:solidFill>
                <a:latin typeface="var(--font-monospace)"/>
              </a:rPr>
              <a:t>mouse.x</a:t>
            </a:r>
            <a:r>
              <a:rPr lang="en-US" sz="1800" dirty="0">
                <a:solidFill>
                  <a:srgbClr val="5C6773"/>
                </a:solidFill>
                <a:latin typeface="var(--font-monospace)"/>
              </a:rPr>
              <a:t>}, {</a:t>
            </a:r>
            <a:r>
              <a:rPr lang="en-US" sz="1800" dirty="0" err="1">
                <a:solidFill>
                  <a:srgbClr val="5C6773"/>
                </a:solidFill>
                <a:latin typeface="var(--font-monospace)"/>
              </a:rPr>
              <a:t>mouse.y</a:t>
            </a:r>
            <a:r>
              <a:rPr lang="en-US" sz="1800" dirty="0">
                <a:solidFill>
                  <a:srgbClr val="5C6773"/>
                </a:solidFill>
                <a:latin typeface="var(--font-monospace)"/>
              </a:rPr>
              <a:t>}&lt;/p&gt;</a:t>
            </a:r>
          </a:p>
          <a:p>
            <a:r>
              <a:rPr lang="en-US" sz="1800" dirty="0">
                <a:solidFill>
                  <a:srgbClr val="5C6773"/>
                </a:solidFill>
                <a:latin typeface="var(--font-monospace)"/>
              </a:rPr>
              <a:t>  )}</a:t>
            </a:r>
          </a:p>
          <a:p>
            <a:r>
              <a:rPr lang="en-US" sz="1800" dirty="0">
                <a:solidFill>
                  <a:srgbClr val="5C6773"/>
                </a:solidFill>
                <a:latin typeface="var(--font-monospace)"/>
              </a:rPr>
              <a:t>&lt;/</a:t>
            </a:r>
            <a:r>
              <a:rPr lang="en-US" sz="1800" dirty="0">
                <a:solidFill>
                  <a:srgbClr val="41A6D9"/>
                </a:solidFill>
                <a:latin typeface="var(--font-monospace)"/>
              </a:rPr>
              <a:t>Mouse</a:t>
            </a:r>
            <a:r>
              <a:rPr lang="en-US" sz="1800" dirty="0">
                <a:solidFill>
                  <a:srgbClr val="5C6773"/>
                </a:solidFill>
                <a:latin typeface="var(--font-monospace)"/>
              </a:rPr>
              <a:t>&gt;</a:t>
            </a:r>
          </a:p>
        </p:txBody>
      </p:sp>
      <p:sp>
        <p:nvSpPr>
          <p:cNvPr id="6" name="Rectangle 5">
            <a:extLst>
              <a:ext uri="{FF2B5EF4-FFF2-40B4-BE49-F238E27FC236}">
                <a16:creationId xmlns:a16="http://schemas.microsoft.com/office/drawing/2014/main" id="{25695215-51C5-F241-BCCC-D405A460A637}"/>
              </a:ext>
            </a:extLst>
          </p:cNvPr>
          <p:cNvSpPr/>
          <p:nvPr/>
        </p:nvSpPr>
        <p:spPr>
          <a:xfrm>
            <a:off x="678872" y="3589394"/>
            <a:ext cx="10674927" cy="1169551"/>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You’ll see this technique used in the </a:t>
            </a:r>
            <a:r>
              <a:rPr lang="en-US" sz="2000" dirty="0">
                <a:latin typeface="Arial" panose="020B0604020202020204" pitchFamily="34" charset="0"/>
                <a:cs typeface="Arial" panose="020B0604020202020204" pitchFamily="34" charset="0"/>
                <a:hlinkClick r:id="rId2"/>
              </a:rPr>
              <a:t>react-motion</a:t>
            </a:r>
            <a:r>
              <a:rPr lang="en-US" sz="2000" dirty="0">
                <a:latin typeface="Arial" panose="020B0604020202020204" pitchFamily="34" charset="0"/>
                <a:cs typeface="Arial" panose="020B0604020202020204" pitchFamily="34" charset="0"/>
              </a:rPr>
              <a:t> API.</a:t>
            </a:r>
          </a:p>
          <a:p>
            <a:pPr>
              <a:spcBef>
                <a:spcPts val="600"/>
              </a:spcBef>
              <a:spcAft>
                <a:spcPts val="600"/>
              </a:spcAft>
            </a:pPr>
            <a:r>
              <a:rPr lang="en-US" sz="2000" dirty="0">
                <a:latin typeface="Arial" panose="020B0604020202020204" pitchFamily="34" charset="0"/>
                <a:cs typeface="Arial" panose="020B0604020202020204" pitchFamily="34" charset="0"/>
              </a:rPr>
              <a:t>Since this technique is a little unusual, you’ll probably want to explicitly state that </a:t>
            </a:r>
            <a:r>
              <a:rPr lang="en-US" sz="2000" dirty="0">
                <a:highlight>
                  <a:srgbClr val="FFFF00"/>
                </a:highlight>
                <a:latin typeface="Arial" panose="020B0604020202020204" pitchFamily="34" charset="0"/>
                <a:cs typeface="Arial" panose="020B0604020202020204" pitchFamily="34" charset="0"/>
              </a:rPr>
              <a:t>children</a:t>
            </a:r>
            <a:r>
              <a:rPr lang="en-US" sz="2000" dirty="0">
                <a:latin typeface="Arial" panose="020B0604020202020204" pitchFamily="34" charset="0"/>
                <a:cs typeface="Arial" panose="020B0604020202020204" pitchFamily="34" charset="0"/>
              </a:rPr>
              <a:t> should be a function in your </a:t>
            </a:r>
            <a:r>
              <a:rPr lang="en-US" sz="2000" dirty="0" err="1">
                <a:highlight>
                  <a:srgbClr val="FFFF00"/>
                </a:highlight>
                <a:latin typeface="Arial" panose="020B0604020202020204" pitchFamily="34" charset="0"/>
                <a:cs typeface="Arial" panose="020B0604020202020204" pitchFamily="34" charset="0"/>
              </a:rPr>
              <a:t>propTypes</a:t>
            </a:r>
            <a:r>
              <a:rPr lang="en-US" sz="2000" dirty="0">
                <a:latin typeface="Arial" panose="020B0604020202020204" pitchFamily="34" charset="0"/>
                <a:cs typeface="Arial" panose="020B0604020202020204" pitchFamily="34" charset="0"/>
              </a:rPr>
              <a:t> when designing an API like this.</a:t>
            </a:r>
          </a:p>
        </p:txBody>
      </p:sp>
      <p:sp>
        <p:nvSpPr>
          <p:cNvPr id="8" name="Rectangle 7">
            <a:extLst>
              <a:ext uri="{FF2B5EF4-FFF2-40B4-BE49-F238E27FC236}">
                <a16:creationId xmlns:a16="http://schemas.microsoft.com/office/drawing/2014/main" id="{A5073FBC-0A24-B54B-81C3-299633AAB45D}"/>
              </a:ext>
            </a:extLst>
          </p:cNvPr>
          <p:cNvSpPr/>
          <p:nvPr/>
        </p:nvSpPr>
        <p:spPr>
          <a:xfrm>
            <a:off x="1801090" y="5273600"/>
            <a:ext cx="6096000" cy="923330"/>
          </a:xfrm>
          <a:prstGeom prst="rect">
            <a:avLst/>
          </a:prstGeom>
          <a:solidFill>
            <a:schemeClr val="bg1">
              <a:lumMod val="95000"/>
            </a:schemeClr>
          </a:solidFill>
        </p:spPr>
        <p:txBody>
          <a:bodyPr>
            <a:spAutoFit/>
          </a:bodyPr>
          <a:lstStyle/>
          <a:p>
            <a:r>
              <a:rPr lang="en-US" sz="1800" dirty="0" err="1">
                <a:solidFill>
                  <a:srgbClr val="41A6D9"/>
                </a:solidFill>
                <a:latin typeface="var(--font-monospace)"/>
              </a:rPr>
              <a:t>Mouse</a:t>
            </a:r>
            <a:r>
              <a:rPr lang="en-US" sz="1800" dirty="0" err="1">
                <a:solidFill>
                  <a:srgbClr val="5C6773"/>
                </a:solidFill>
                <a:latin typeface="var(--font-monospace)"/>
              </a:rPr>
              <a:t>.propTypes</a:t>
            </a:r>
            <a:r>
              <a:rPr lang="en-US" sz="1800" dirty="0">
                <a:solidFill>
                  <a:srgbClr val="5C6773"/>
                </a:solidFill>
                <a:latin typeface="var(--font-monospace)"/>
              </a:rPr>
              <a:t> = {</a:t>
            </a:r>
          </a:p>
          <a:p>
            <a:r>
              <a:rPr lang="en-US" sz="1800" dirty="0">
                <a:solidFill>
                  <a:srgbClr val="5C6773"/>
                </a:solidFill>
                <a:latin typeface="var(--font-monospace)"/>
              </a:rPr>
              <a:t>  children: </a:t>
            </a:r>
            <a:r>
              <a:rPr lang="en-US" sz="1800" dirty="0" err="1">
                <a:solidFill>
                  <a:srgbClr val="41A6D9"/>
                </a:solidFill>
                <a:latin typeface="var(--font-monospace)"/>
              </a:rPr>
              <a:t>PropTypes</a:t>
            </a:r>
            <a:r>
              <a:rPr lang="en-US" sz="1800" dirty="0" err="1">
                <a:solidFill>
                  <a:srgbClr val="5C6773"/>
                </a:solidFill>
                <a:latin typeface="var(--font-monospace)"/>
              </a:rPr>
              <a:t>.func.isRequired</a:t>
            </a:r>
            <a:endParaRPr lang="en-US" sz="1800" dirty="0">
              <a:solidFill>
                <a:srgbClr val="5C6773"/>
              </a:solidFill>
              <a:latin typeface="var(--font-monospace)"/>
            </a:endParaRPr>
          </a:p>
          <a:p>
            <a:r>
              <a:rPr lang="en-US" sz="1800" dirty="0">
                <a:solidFill>
                  <a:srgbClr val="5C6773"/>
                </a:solidFill>
                <a:latin typeface="var(--font-monospace)"/>
              </a:rPr>
              <a:t>};</a:t>
            </a:r>
          </a:p>
        </p:txBody>
      </p:sp>
    </p:spTree>
    <p:extLst>
      <p:ext uri="{BB962C8B-B14F-4D97-AF65-F5344CB8AC3E}">
        <p14:creationId xmlns:p14="http://schemas.microsoft.com/office/powerpoint/2010/main" val="1090467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D3481-732C-5A46-82E3-34D6FEEA5959}"/>
              </a:ext>
            </a:extLst>
          </p:cNvPr>
          <p:cNvSpPr>
            <a:spLocks noGrp="1"/>
          </p:cNvSpPr>
          <p:nvPr>
            <p:ph type="title"/>
          </p:nvPr>
        </p:nvSpPr>
        <p:spPr/>
        <p:txBody>
          <a:bodyPr/>
          <a:lstStyle/>
          <a:p>
            <a:r>
              <a:rPr lang="en-US" dirty="0"/>
              <a:t>Caveats</a:t>
            </a:r>
            <a:endParaRPr lang="en-VN" dirty="0"/>
          </a:p>
        </p:txBody>
      </p:sp>
      <p:sp>
        <p:nvSpPr>
          <p:cNvPr id="2" name="Slide Number Placeholder 1">
            <a:extLst>
              <a:ext uri="{FF2B5EF4-FFF2-40B4-BE49-F238E27FC236}">
                <a16:creationId xmlns:a16="http://schemas.microsoft.com/office/drawing/2014/main" id="{E88DA08D-7F33-CF47-82CB-3C939890828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23</a:t>
            </a:fld>
            <a:endParaRPr lang="ja-JP" altLang="en-US"/>
          </a:p>
        </p:txBody>
      </p:sp>
      <p:sp>
        <p:nvSpPr>
          <p:cNvPr id="4" name="Rectangle 3">
            <a:extLst>
              <a:ext uri="{FF2B5EF4-FFF2-40B4-BE49-F238E27FC236}">
                <a16:creationId xmlns:a16="http://schemas.microsoft.com/office/drawing/2014/main" id="{D8C42E44-AB2D-6140-BC02-C01E1CC5E997}"/>
              </a:ext>
            </a:extLst>
          </p:cNvPr>
          <p:cNvSpPr/>
          <p:nvPr/>
        </p:nvSpPr>
        <p:spPr>
          <a:xfrm>
            <a:off x="838200" y="1547432"/>
            <a:ext cx="9653605" cy="461665"/>
          </a:xfrm>
          <a:prstGeom prst="rect">
            <a:avLst/>
          </a:prstGeom>
        </p:spPr>
        <p:txBody>
          <a:bodyPr wrap="none">
            <a:spAutoFit/>
          </a:bodyPr>
          <a:lstStyle/>
          <a:p>
            <a:r>
              <a:rPr lang="en-VN" sz="2400" b="1" dirty="0"/>
              <a:t>Be careful when using Render Props with React.PureComponent</a:t>
            </a:r>
          </a:p>
        </p:txBody>
      </p:sp>
      <p:sp>
        <p:nvSpPr>
          <p:cNvPr id="5" name="Rectangle 4">
            <a:extLst>
              <a:ext uri="{FF2B5EF4-FFF2-40B4-BE49-F238E27FC236}">
                <a16:creationId xmlns:a16="http://schemas.microsoft.com/office/drawing/2014/main" id="{9F1E78A0-243B-AE48-99D2-FA91E50AEB90}"/>
              </a:ext>
            </a:extLst>
          </p:cNvPr>
          <p:cNvSpPr/>
          <p:nvPr/>
        </p:nvSpPr>
        <p:spPr>
          <a:xfrm>
            <a:off x="942110" y="2628781"/>
            <a:ext cx="10411690" cy="2554545"/>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Using a render prop can negate the advantage that comes from using </a:t>
            </a:r>
            <a:r>
              <a:rPr lang="en-US" sz="2000" dirty="0">
                <a:latin typeface="Arial" panose="020B0604020202020204" pitchFamily="34" charset="0"/>
                <a:cs typeface="Arial" panose="020B0604020202020204" pitchFamily="34" charset="0"/>
                <a:hlinkClick r:id="rId2"/>
              </a:rPr>
              <a:t>React.PureComponent</a:t>
            </a:r>
            <a:r>
              <a:rPr lang="en-US" sz="2000" dirty="0">
                <a:latin typeface="Arial" panose="020B0604020202020204" pitchFamily="34" charset="0"/>
                <a:cs typeface="Arial" panose="020B0604020202020204" pitchFamily="34" charset="0"/>
              </a:rPr>
              <a:t> if you create the function inside a </a:t>
            </a:r>
            <a:r>
              <a:rPr lang="en-US" sz="2000" dirty="0">
                <a:highlight>
                  <a:srgbClr val="FFFF00"/>
                </a:highlight>
                <a:latin typeface="Arial" panose="020B0604020202020204" pitchFamily="34" charset="0"/>
                <a:cs typeface="Arial" panose="020B0604020202020204" pitchFamily="34" charset="0"/>
              </a:rPr>
              <a:t>render</a:t>
            </a:r>
            <a:r>
              <a:rPr lang="en-US" sz="2000" dirty="0">
                <a:latin typeface="Arial" panose="020B0604020202020204" pitchFamily="34" charset="0"/>
                <a:cs typeface="Arial" panose="020B0604020202020204" pitchFamily="34" charset="0"/>
              </a:rPr>
              <a:t> method.</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This is because the shallow prop comparison will always return </a:t>
            </a:r>
            <a:r>
              <a:rPr lang="en-US" sz="2000" dirty="0">
                <a:highlight>
                  <a:srgbClr val="FFFF00"/>
                </a:highlight>
                <a:latin typeface="Arial" panose="020B0604020202020204" pitchFamily="34" charset="0"/>
                <a:cs typeface="Arial" panose="020B0604020202020204" pitchFamily="34" charset="0"/>
              </a:rPr>
              <a:t>false</a:t>
            </a:r>
            <a:r>
              <a:rPr lang="en-US" sz="2000" dirty="0">
                <a:latin typeface="Arial" panose="020B0604020202020204" pitchFamily="34" charset="0"/>
                <a:cs typeface="Arial" panose="020B0604020202020204" pitchFamily="34" charset="0"/>
              </a:rPr>
              <a:t> for new props, and each render in this case will generate a new value for the render prop.</a:t>
            </a:r>
          </a:p>
          <a:p>
            <a:pPr>
              <a:spcBef>
                <a:spcPts val="600"/>
              </a:spcBef>
              <a:spcAft>
                <a:spcPts val="600"/>
              </a:spcAft>
            </a:pPr>
            <a:r>
              <a:rPr lang="en-US" sz="2000" dirty="0">
                <a:latin typeface="Arial" panose="020B0604020202020204" pitchFamily="34" charset="0"/>
                <a:cs typeface="Arial" panose="020B0604020202020204" pitchFamily="34" charset="0"/>
              </a:rPr>
              <a:t>For example, continuing with our </a:t>
            </a:r>
            <a:r>
              <a:rPr lang="en-US" sz="2000" dirty="0">
                <a:highlight>
                  <a:srgbClr val="FFFF00"/>
                </a:highlight>
                <a:latin typeface="Arial" panose="020B0604020202020204" pitchFamily="34" charset="0"/>
                <a:cs typeface="Arial" panose="020B0604020202020204" pitchFamily="34" charset="0"/>
              </a:rPr>
              <a:t>&lt;Mouse&gt;</a:t>
            </a:r>
            <a:r>
              <a:rPr lang="en-US" sz="2000" dirty="0">
                <a:latin typeface="Arial" panose="020B0604020202020204" pitchFamily="34" charset="0"/>
                <a:cs typeface="Arial" panose="020B0604020202020204" pitchFamily="34" charset="0"/>
              </a:rPr>
              <a:t> component from above, if </a:t>
            </a:r>
            <a:r>
              <a:rPr lang="en-US" sz="2000" dirty="0">
                <a:highlight>
                  <a:srgbClr val="FFFF00"/>
                </a:highlight>
                <a:latin typeface="Arial" panose="020B0604020202020204" pitchFamily="34" charset="0"/>
                <a:cs typeface="Arial" panose="020B0604020202020204" pitchFamily="34" charset="0"/>
              </a:rPr>
              <a:t>Mouse</a:t>
            </a:r>
            <a:r>
              <a:rPr lang="en-US" sz="2000" dirty="0">
                <a:latin typeface="Arial" panose="020B0604020202020204" pitchFamily="34" charset="0"/>
                <a:cs typeface="Arial" panose="020B0604020202020204" pitchFamily="34" charset="0"/>
              </a:rPr>
              <a:t> were to extend </a:t>
            </a:r>
            <a:r>
              <a:rPr lang="en-US" sz="2000" dirty="0" err="1">
                <a:highlight>
                  <a:srgbClr val="FFFF00"/>
                </a:highlight>
                <a:latin typeface="Arial" panose="020B0604020202020204" pitchFamily="34" charset="0"/>
                <a:cs typeface="Arial" panose="020B0604020202020204" pitchFamily="34" charset="0"/>
              </a:rPr>
              <a:t>React.PureComponent</a:t>
            </a:r>
            <a:r>
              <a:rPr lang="en-US" sz="2000" dirty="0">
                <a:latin typeface="Arial" panose="020B0604020202020204" pitchFamily="34" charset="0"/>
                <a:cs typeface="Arial" panose="020B0604020202020204" pitchFamily="34" charset="0"/>
              </a:rPr>
              <a:t> instead of </a:t>
            </a:r>
            <a:r>
              <a:rPr lang="en-US" sz="2000" dirty="0" err="1">
                <a:highlight>
                  <a:srgbClr val="FFFF00"/>
                </a:highlight>
                <a:latin typeface="Arial" panose="020B0604020202020204" pitchFamily="34" charset="0"/>
                <a:cs typeface="Arial" panose="020B0604020202020204" pitchFamily="34" charset="0"/>
              </a:rPr>
              <a:t>React.Component</a:t>
            </a:r>
            <a:r>
              <a:rPr lang="en-US" sz="2000" dirty="0">
                <a:latin typeface="Arial" panose="020B0604020202020204" pitchFamily="34" charset="0"/>
                <a:cs typeface="Arial" panose="020B0604020202020204" pitchFamily="34" charset="0"/>
              </a:rPr>
              <a:t>, our example would look like this:</a:t>
            </a:r>
          </a:p>
        </p:txBody>
      </p:sp>
    </p:spTree>
    <p:extLst>
      <p:ext uri="{BB962C8B-B14F-4D97-AF65-F5344CB8AC3E}">
        <p14:creationId xmlns:p14="http://schemas.microsoft.com/office/powerpoint/2010/main" val="2458794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14882E-E78F-2047-BC91-76B86E042E9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24</a:t>
            </a:fld>
            <a:endParaRPr lang="ja-JP" altLang="en-US"/>
          </a:p>
        </p:txBody>
      </p:sp>
      <p:sp>
        <p:nvSpPr>
          <p:cNvPr id="4" name="Rectangle 3">
            <a:extLst>
              <a:ext uri="{FF2B5EF4-FFF2-40B4-BE49-F238E27FC236}">
                <a16:creationId xmlns:a16="http://schemas.microsoft.com/office/drawing/2014/main" id="{E52B503B-26AC-214C-A57D-2B3E84BB1830}"/>
              </a:ext>
            </a:extLst>
          </p:cNvPr>
          <p:cNvSpPr/>
          <p:nvPr/>
        </p:nvSpPr>
        <p:spPr>
          <a:xfrm>
            <a:off x="346364" y="474345"/>
            <a:ext cx="5915892" cy="5909310"/>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a:solidFill>
                  <a:srgbClr val="41A6D9"/>
                </a:solidFill>
                <a:latin typeface="var(--font-monospace)"/>
              </a:rPr>
              <a:t>Mouse</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PureComponent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i="1" dirty="0">
                <a:solidFill>
                  <a:srgbClr val="ABB0B6"/>
                </a:solidFill>
                <a:latin typeface="var(--font-monospace)"/>
              </a:rPr>
              <a:t>// Same implementation as above...</a:t>
            </a:r>
            <a:endParaRPr lang="en-US" sz="1800" dirty="0">
              <a:solidFill>
                <a:srgbClr val="5C6773"/>
              </a:solidFill>
              <a:latin typeface="var(--font-monospace)"/>
            </a:endParaRPr>
          </a:p>
          <a:p>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class</a:t>
            </a:r>
            <a:r>
              <a:rPr lang="en-US" sz="1800" dirty="0">
                <a:solidFill>
                  <a:srgbClr val="5C6773"/>
                </a:solidFill>
                <a:latin typeface="var(--font-monospace)"/>
              </a:rPr>
              <a:t> </a:t>
            </a:r>
            <a:r>
              <a:rPr lang="en-US" sz="1800" dirty="0" err="1">
                <a:solidFill>
                  <a:srgbClr val="41A6D9"/>
                </a:solidFill>
                <a:latin typeface="var(--font-monospace)"/>
              </a:rPr>
              <a:t>MouseTracker</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&lt;div&gt;</a:t>
            </a:r>
          </a:p>
          <a:p>
            <a:r>
              <a:rPr lang="en-US" sz="1800" dirty="0">
                <a:solidFill>
                  <a:srgbClr val="5C6773"/>
                </a:solidFill>
                <a:latin typeface="var(--font-monospace)"/>
              </a:rPr>
              <a:t>        &lt;h1&gt;</a:t>
            </a:r>
            <a:r>
              <a:rPr lang="en-US" sz="1800" dirty="0">
                <a:solidFill>
                  <a:srgbClr val="41A6D9"/>
                </a:solidFill>
                <a:latin typeface="var(--font-monospace)"/>
              </a:rPr>
              <a:t>Move</a:t>
            </a:r>
            <a:r>
              <a:rPr lang="en-US" sz="1800" dirty="0">
                <a:solidFill>
                  <a:srgbClr val="5C6773"/>
                </a:solidFill>
                <a:latin typeface="var(--font-monospace)"/>
              </a:rPr>
              <a:t> the mouse around!&lt;/h1&gt;</a:t>
            </a:r>
          </a:p>
          <a:p>
            <a:br>
              <a:rPr lang="en-US" sz="1800" dirty="0">
                <a:solidFill>
                  <a:srgbClr val="5C6773"/>
                </a:solidFill>
                <a:latin typeface="var(--font-monospace)"/>
              </a:rPr>
            </a:br>
            <a:r>
              <a:rPr lang="en-US" sz="1800" dirty="0">
                <a:solidFill>
                  <a:srgbClr val="5C6773"/>
                </a:solidFill>
                <a:latin typeface="var(--font-monospace)"/>
              </a:rPr>
              <a:t>        {</a:t>
            </a:r>
            <a:r>
              <a:rPr lang="en-US" sz="1800" i="1" dirty="0">
                <a:solidFill>
                  <a:srgbClr val="ABB0B6"/>
                </a:solidFill>
                <a:latin typeface="var(--font-monospace)"/>
              </a:rPr>
              <a:t>/*</a:t>
            </a:r>
            <a:endParaRPr lang="en-US" sz="1800" dirty="0">
              <a:solidFill>
                <a:srgbClr val="5C6773"/>
              </a:solidFill>
              <a:latin typeface="var(--font-monospace)"/>
            </a:endParaRPr>
          </a:p>
          <a:p>
            <a:r>
              <a:rPr lang="en-US" sz="1800" i="1" dirty="0">
                <a:solidFill>
                  <a:srgbClr val="ABB0B6"/>
                </a:solidFill>
                <a:latin typeface="var(--font-monospace)"/>
              </a:rPr>
              <a:t>          This is bad! The value of the `render` prop will</a:t>
            </a:r>
            <a:endParaRPr lang="en-US" sz="1800" dirty="0">
              <a:solidFill>
                <a:srgbClr val="5C6773"/>
              </a:solidFill>
              <a:latin typeface="var(--font-monospace)"/>
            </a:endParaRPr>
          </a:p>
          <a:p>
            <a:r>
              <a:rPr lang="en-US" sz="1800" i="1" dirty="0">
                <a:solidFill>
                  <a:srgbClr val="ABB0B6"/>
                </a:solidFill>
                <a:latin typeface="var(--font-monospace)"/>
              </a:rPr>
              <a:t>          be different on each render.</a:t>
            </a:r>
            <a:endParaRPr lang="en-US" sz="1800" dirty="0">
              <a:solidFill>
                <a:srgbClr val="5C6773"/>
              </a:solidFill>
              <a:latin typeface="var(--font-monospace)"/>
            </a:endParaRPr>
          </a:p>
          <a:p>
            <a:r>
              <a:rPr lang="en-US" sz="1800" i="1" dirty="0">
                <a:solidFill>
                  <a:srgbClr val="ABB0B6"/>
                </a:solidFill>
                <a:latin typeface="var(--font-monospace)"/>
              </a:rPr>
              <a:t>        */</a:t>
            </a:r>
            <a:r>
              <a:rPr lang="en-US" sz="1800" dirty="0">
                <a:solidFill>
                  <a:srgbClr val="5C6773"/>
                </a:solidFill>
                <a:latin typeface="var(--font-monospace)"/>
              </a:rPr>
              <a:t>}</a:t>
            </a:r>
          </a:p>
          <a:p>
            <a:r>
              <a:rPr lang="en-US" sz="1800" dirty="0">
                <a:solidFill>
                  <a:srgbClr val="5C6773"/>
                </a:solidFill>
                <a:latin typeface="var(--font-monospace)"/>
              </a:rPr>
              <a:t>        &lt;</a:t>
            </a:r>
            <a:r>
              <a:rPr lang="en-US" sz="1800" dirty="0">
                <a:solidFill>
                  <a:srgbClr val="41A6D9"/>
                </a:solidFill>
                <a:latin typeface="var(--font-monospace)"/>
              </a:rPr>
              <a:t>Mouse</a:t>
            </a:r>
            <a:r>
              <a:rPr lang="en-US" sz="1800" dirty="0">
                <a:solidFill>
                  <a:srgbClr val="5C6773"/>
                </a:solidFill>
                <a:latin typeface="var(--font-monospace)"/>
              </a:rPr>
              <a:t> render={mouse =&gt; (</a:t>
            </a:r>
          </a:p>
          <a:p>
            <a:r>
              <a:rPr lang="en-US" sz="1800" dirty="0">
                <a:solidFill>
                  <a:srgbClr val="5C6773"/>
                </a:solidFill>
                <a:latin typeface="var(--font-monospace)"/>
              </a:rPr>
              <a:t>          &lt;</a:t>
            </a:r>
            <a:r>
              <a:rPr lang="en-US" sz="1800" dirty="0">
                <a:solidFill>
                  <a:srgbClr val="41A6D9"/>
                </a:solidFill>
                <a:latin typeface="var(--font-monospace)"/>
              </a:rPr>
              <a:t>Cat</a:t>
            </a:r>
            <a:r>
              <a:rPr lang="en-US" sz="1800" dirty="0">
                <a:solidFill>
                  <a:srgbClr val="5C6773"/>
                </a:solidFill>
                <a:latin typeface="var(--font-monospace)"/>
              </a:rPr>
              <a:t> mouse={mouse} /&gt;</a:t>
            </a:r>
          </a:p>
          <a:p>
            <a:r>
              <a:rPr lang="en-US" sz="1800" dirty="0">
                <a:solidFill>
                  <a:srgbClr val="5C6773"/>
                </a:solidFill>
                <a:latin typeface="var(--font-monospace)"/>
              </a:rPr>
              <a:t>        )}/&gt;</a:t>
            </a:r>
          </a:p>
          <a:p>
            <a:r>
              <a:rPr lang="en-US" sz="1800" dirty="0">
                <a:solidFill>
                  <a:srgbClr val="5C6773"/>
                </a:solidFill>
                <a:latin typeface="var(--font-monospace)"/>
              </a:rPr>
              <a:t>      &lt;/div&gt;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
        <p:nvSpPr>
          <p:cNvPr id="5" name="Rectangle 4">
            <a:extLst>
              <a:ext uri="{FF2B5EF4-FFF2-40B4-BE49-F238E27FC236}">
                <a16:creationId xmlns:a16="http://schemas.microsoft.com/office/drawing/2014/main" id="{2E276E40-F085-3648-9A11-D23C9A2E4656}"/>
              </a:ext>
            </a:extLst>
          </p:cNvPr>
          <p:cNvSpPr/>
          <p:nvPr/>
        </p:nvSpPr>
        <p:spPr>
          <a:xfrm>
            <a:off x="6705600" y="2186831"/>
            <a:ext cx="5140036" cy="1631216"/>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In this example, each time </a:t>
            </a:r>
            <a:r>
              <a:rPr lang="en-US" sz="2000" dirty="0">
                <a:highlight>
                  <a:srgbClr val="FFFF00"/>
                </a:highlight>
                <a:latin typeface="Arial" panose="020B0604020202020204" pitchFamily="34" charset="0"/>
                <a:cs typeface="Arial" panose="020B0604020202020204" pitchFamily="34" charset="0"/>
              </a:rPr>
              <a:t>&lt;</a:t>
            </a:r>
            <a:r>
              <a:rPr lang="en-US" sz="2000" dirty="0" err="1">
                <a:highlight>
                  <a:srgbClr val="FFFF00"/>
                </a:highlight>
                <a:latin typeface="Arial" panose="020B0604020202020204" pitchFamily="34" charset="0"/>
                <a:cs typeface="Arial" panose="020B0604020202020204" pitchFamily="34" charset="0"/>
              </a:rPr>
              <a:t>MouseTracker</a:t>
            </a:r>
            <a:r>
              <a:rPr lang="en-US" sz="2000" dirty="0">
                <a:highlight>
                  <a:srgbClr val="FFFF00"/>
                </a:highlight>
                <a:latin typeface="Arial" panose="020B0604020202020204" pitchFamily="34" charset="0"/>
                <a:cs typeface="Arial" panose="020B0604020202020204" pitchFamily="34" charset="0"/>
              </a:rPr>
              <a:t>&gt; </a:t>
            </a:r>
            <a:r>
              <a:rPr lang="en-US" sz="2000" dirty="0">
                <a:latin typeface="Arial" panose="020B0604020202020204" pitchFamily="34" charset="0"/>
                <a:cs typeface="Arial" panose="020B0604020202020204" pitchFamily="34" charset="0"/>
              </a:rPr>
              <a:t>renders, it generates a new function as the value of the </a:t>
            </a:r>
            <a:r>
              <a:rPr lang="en-US" sz="2000" dirty="0">
                <a:highlight>
                  <a:srgbClr val="FFFF00"/>
                </a:highlight>
                <a:latin typeface="Arial" panose="020B0604020202020204" pitchFamily="34" charset="0"/>
                <a:cs typeface="Arial" panose="020B0604020202020204" pitchFamily="34" charset="0"/>
              </a:rPr>
              <a:t>&lt;Mouse render&gt;</a:t>
            </a:r>
            <a:r>
              <a:rPr lang="en-US" sz="2000" dirty="0">
                <a:latin typeface="Arial" panose="020B0604020202020204" pitchFamily="34" charset="0"/>
                <a:cs typeface="Arial" panose="020B0604020202020204" pitchFamily="34" charset="0"/>
              </a:rPr>
              <a:t> prop, thus negating the effect of </a:t>
            </a:r>
            <a:r>
              <a:rPr lang="en-US" sz="2000" dirty="0">
                <a:highlight>
                  <a:srgbClr val="FFFF00"/>
                </a:highlight>
                <a:latin typeface="Arial" panose="020B0604020202020204" pitchFamily="34" charset="0"/>
                <a:cs typeface="Arial" panose="020B0604020202020204" pitchFamily="34" charset="0"/>
              </a:rPr>
              <a:t>&lt;Mouse&gt; </a:t>
            </a:r>
            <a:r>
              <a:rPr lang="en-US" sz="2000" dirty="0">
                <a:latin typeface="Arial" panose="020B0604020202020204" pitchFamily="34" charset="0"/>
                <a:cs typeface="Arial" panose="020B0604020202020204" pitchFamily="34" charset="0"/>
              </a:rPr>
              <a:t>extending </a:t>
            </a:r>
            <a:r>
              <a:rPr lang="en-US" sz="2000" dirty="0" err="1">
                <a:highlight>
                  <a:srgbClr val="FFFF00"/>
                </a:highlight>
                <a:latin typeface="Arial" panose="020B0604020202020204" pitchFamily="34" charset="0"/>
                <a:cs typeface="Arial" panose="020B0604020202020204" pitchFamily="34" charset="0"/>
              </a:rPr>
              <a:t>React.PureComponent</a:t>
            </a:r>
            <a:r>
              <a:rPr lang="en-US" sz="2000" dirty="0">
                <a:latin typeface="Arial" panose="020B0604020202020204" pitchFamily="34" charset="0"/>
                <a:cs typeface="Arial" panose="020B0604020202020204" pitchFamily="34" charset="0"/>
              </a:rPr>
              <a:t> in the first place!</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1572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9A1932-D1F6-9A41-937E-436A01E5EF4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25</a:t>
            </a:fld>
            <a:endParaRPr lang="ja-JP" altLang="en-US"/>
          </a:p>
        </p:txBody>
      </p:sp>
      <p:sp>
        <p:nvSpPr>
          <p:cNvPr id="3" name="Rectangle 2">
            <a:extLst>
              <a:ext uri="{FF2B5EF4-FFF2-40B4-BE49-F238E27FC236}">
                <a16:creationId xmlns:a16="http://schemas.microsoft.com/office/drawing/2014/main" id="{D87BB196-9337-6A4F-8E5B-7B6507C6C0FC}"/>
              </a:ext>
            </a:extLst>
          </p:cNvPr>
          <p:cNvSpPr/>
          <p:nvPr/>
        </p:nvSpPr>
        <p:spPr>
          <a:xfrm>
            <a:off x="471055" y="853681"/>
            <a:ext cx="11000509"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To get around this problem, you can sometimes define the prop as an instance method, like so:</a:t>
            </a:r>
            <a:endParaRPr lang="en-VN"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7141785-4C6C-EB46-B57E-5252B6F66A51}"/>
              </a:ext>
            </a:extLst>
          </p:cNvPr>
          <p:cNvSpPr/>
          <p:nvPr/>
        </p:nvSpPr>
        <p:spPr>
          <a:xfrm>
            <a:off x="2410691" y="1365941"/>
            <a:ext cx="6664036" cy="4524315"/>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err="1">
                <a:solidFill>
                  <a:srgbClr val="41A6D9"/>
                </a:solidFill>
                <a:latin typeface="var(--font-monospace)"/>
              </a:rPr>
              <a:t>MouseTracker</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i="1" dirty="0">
                <a:solidFill>
                  <a:srgbClr val="ABB0B6"/>
                </a:solidFill>
                <a:latin typeface="var(--font-monospace)"/>
              </a:rPr>
              <a:t>// Defined as an instance method, `</a:t>
            </a:r>
            <a:r>
              <a:rPr lang="en-US" sz="1800" i="1" dirty="0" err="1">
                <a:solidFill>
                  <a:srgbClr val="ABB0B6"/>
                </a:solidFill>
                <a:latin typeface="var(--font-monospace)"/>
              </a:rPr>
              <a:t>this.renderTheCat</a:t>
            </a:r>
            <a:r>
              <a:rPr lang="en-US" sz="1800" i="1" dirty="0">
                <a:solidFill>
                  <a:srgbClr val="ABB0B6"/>
                </a:solidFill>
                <a:latin typeface="var(--font-monospace)"/>
              </a:rPr>
              <a:t>` always</a:t>
            </a:r>
            <a:endParaRPr lang="en-US" sz="1800" dirty="0">
              <a:solidFill>
                <a:srgbClr val="5C6773"/>
              </a:solidFill>
              <a:latin typeface="var(--font-monospace)"/>
            </a:endParaRPr>
          </a:p>
          <a:p>
            <a:r>
              <a:rPr lang="en-US" sz="1800" dirty="0">
                <a:solidFill>
                  <a:srgbClr val="5C6773"/>
                </a:solidFill>
                <a:latin typeface="var(--font-monospace)"/>
              </a:rPr>
              <a:t>  </a:t>
            </a:r>
            <a:r>
              <a:rPr lang="en-US" sz="1800" i="1" dirty="0">
                <a:solidFill>
                  <a:srgbClr val="ABB0B6"/>
                </a:solidFill>
                <a:latin typeface="var(--font-monospace)"/>
              </a:rPr>
              <a:t>// refers to *same* function when we use it in render</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5C6773"/>
                </a:solidFill>
                <a:latin typeface="var(--font-monospace)"/>
              </a:rPr>
              <a:t>renderTheCat</a:t>
            </a:r>
            <a:r>
              <a:rPr lang="en-US" sz="1800" dirty="0">
                <a:solidFill>
                  <a:srgbClr val="5C6773"/>
                </a:solidFill>
                <a:latin typeface="var(--font-monospace)"/>
              </a:rPr>
              <a:t>(mouse)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&lt;</a:t>
            </a:r>
            <a:r>
              <a:rPr lang="en-US" sz="1800" dirty="0">
                <a:solidFill>
                  <a:srgbClr val="41A6D9"/>
                </a:solidFill>
                <a:latin typeface="var(--font-monospace)"/>
              </a:rPr>
              <a:t>Cat</a:t>
            </a:r>
            <a:r>
              <a:rPr lang="en-US" sz="1800" dirty="0">
                <a:solidFill>
                  <a:srgbClr val="5C6773"/>
                </a:solidFill>
                <a:latin typeface="var(--font-monospace)"/>
              </a:rPr>
              <a:t> mouse={mouse} /&gt;;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&lt;div&gt;</a:t>
            </a:r>
          </a:p>
          <a:p>
            <a:r>
              <a:rPr lang="en-US" sz="1800" dirty="0">
                <a:solidFill>
                  <a:srgbClr val="5C6773"/>
                </a:solidFill>
                <a:latin typeface="var(--font-monospace)"/>
              </a:rPr>
              <a:t>        &lt;h1&gt;</a:t>
            </a:r>
            <a:r>
              <a:rPr lang="en-US" sz="1800" dirty="0">
                <a:solidFill>
                  <a:srgbClr val="41A6D9"/>
                </a:solidFill>
                <a:latin typeface="var(--font-monospace)"/>
              </a:rPr>
              <a:t>Move</a:t>
            </a:r>
            <a:r>
              <a:rPr lang="en-US" sz="1800" dirty="0">
                <a:solidFill>
                  <a:srgbClr val="5C6773"/>
                </a:solidFill>
                <a:latin typeface="var(--font-monospace)"/>
              </a:rPr>
              <a:t> the mouse around!&lt;/h1&gt;</a:t>
            </a:r>
          </a:p>
          <a:p>
            <a:r>
              <a:rPr lang="en-US" sz="1800" dirty="0">
                <a:solidFill>
                  <a:srgbClr val="5C6773"/>
                </a:solidFill>
                <a:latin typeface="var(--font-monospace)"/>
              </a:rPr>
              <a:t>        &lt;</a:t>
            </a:r>
            <a:r>
              <a:rPr lang="en-US" sz="1800" dirty="0">
                <a:solidFill>
                  <a:srgbClr val="41A6D9"/>
                </a:solidFill>
                <a:latin typeface="var(--font-monospace)"/>
              </a:rPr>
              <a:t>Mouse</a:t>
            </a:r>
            <a:r>
              <a:rPr lang="en-US" sz="1800" dirty="0">
                <a:solidFill>
                  <a:srgbClr val="5C6773"/>
                </a:solidFill>
                <a:latin typeface="var(--font-monospace)"/>
              </a:rPr>
              <a:t> render={</a:t>
            </a:r>
            <a:r>
              <a:rPr lang="en-US" sz="1800" dirty="0" err="1">
                <a:solidFill>
                  <a:srgbClr val="F2590C"/>
                </a:solidFill>
                <a:latin typeface="var(--font-monospace)"/>
              </a:rPr>
              <a:t>this</a:t>
            </a:r>
            <a:r>
              <a:rPr lang="en-US" sz="1800" dirty="0" err="1">
                <a:solidFill>
                  <a:srgbClr val="5C6773"/>
                </a:solidFill>
                <a:latin typeface="var(--font-monospace)"/>
              </a:rPr>
              <a:t>.renderTheCat</a:t>
            </a:r>
            <a:r>
              <a:rPr lang="en-US" sz="1800" dirty="0">
                <a:solidFill>
                  <a:srgbClr val="5C6773"/>
                </a:solidFill>
                <a:latin typeface="var(--font-monospace)"/>
              </a:rPr>
              <a:t>} /&gt;</a:t>
            </a:r>
          </a:p>
          <a:p>
            <a:r>
              <a:rPr lang="en-US" sz="1800" dirty="0">
                <a:solidFill>
                  <a:srgbClr val="5C6773"/>
                </a:solidFill>
                <a:latin typeface="var(--font-monospace)"/>
              </a:rPr>
              <a:t>      &lt;/div&gt;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
        <p:nvSpPr>
          <p:cNvPr id="5" name="Rectangle 4">
            <a:extLst>
              <a:ext uri="{FF2B5EF4-FFF2-40B4-BE49-F238E27FC236}">
                <a16:creationId xmlns:a16="http://schemas.microsoft.com/office/drawing/2014/main" id="{6257802A-1CE3-284A-81C9-2763E4BADC3F}"/>
              </a:ext>
            </a:extLst>
          </p:cNvPr>
          <p:cNvSpPr/>
          <p:nvPr/>
        </p:nvSpPr>
        <p:spPr>
          <a:xfrm>
            <a:off x="595745" y="5890256"/>
            <a:ext cx="11000509" cy="707886"/>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In cases where you cannot define the prop statically (e.g. because you need to close over the component’s props and/or state) </a:t>
            </a:r>
            <a:r>
              <a:rPr lang="en-US" sz="2000" dirty="0">
                <a:highlight>
                  <a:srgbClr val="FFFF00"/>
                </a:highlight>
                <a:latin typeface="Arial" panose="020B0604020202020204" pitchFamily="34" charset="0"/>
                <a:cs typeface="Arial" panose="020B0604020202020204" pitchFamily="34" charset="0"/>
              </a:rPr>
              <a:t>&lt;Mouse&gt;</a:t>
            </a:r>
            <a:r>
              <a:rPr lang="en-US" sz="2000" dirty="0">
                <a:latin typeface="Arial" panose="020B0604020202020204" pitchFamily="34" charset="0"/>
                <a:cs typeface="Arial" panose="020B0604020202020204" pitchFamily="34" charset="0"/>
              </a:rPr>
              <a:t> should extend </a:t>
            </a:r>
            <a:r>
              <a:rPr lang="en-US" sz="2000" dirty="0" err="1">
                <a:highlight>
                  <a:srgbClr val="FFFF00"/>
                </a:highlight>
                <a:latin typeface="Arial" panose="020B0604020202020204" pitchFamily="34" charset="0"/>
                <a:cs typeface="Arial" panose="020B0604020202020204" pitchFamily="34" charset="0"/>
              </a:rPr>
              <a:t>React.Component</a:t>
            </a:r>
            <a:r>
              <a:rPr lang="en-US" sz="2000" dirty="0">
                <a:latin typeface="Arial" panose="020B0604020202020204" pitchFamily="34" charset="0"/>
                <a:cs typeface="Arial" panose="020B0604020202020204" pitchFamily="34" charset="0"/>
              </a:rPr>
              <a:t> instead.</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1831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936225-03E9-6841-8AA9-C5C6640D38FF}"/>
              </a:ext>
            </a:extLst>
          </p:cNvPr>
          <p:cNvSpPr>
            <a:spLocks noGrp="1"/>
          </p:cNvSpPr>
          <p:nvPr>
            <p:ph type="title"/>
          </p:nvPr>
        </p:nvSpPr>
        <p:spPr>
          <a:xfrm>
            <a:off x="512618" y="1309688"/>
            <a:ext cx="10834832" cy="2852737"/>
          </a:xfrm>
        </p:spPr>
        <p:txBody>
          <a:bodyPr/>
          <a:lstStyle/>
          <a:p>
            <a:r>
              <a:rPr lang="en-US" dirty="0" err="1"/>
              <a:t>Typechecking</a:t>
            </a:r>
            <a:r>
              <a:rPr lang="en-US" dirty="0"/>
              <a:t> </a:t>
            </a:r>
            <a:br>
              <a:rPr lang="en-US" dirty="0"/>
            </a:br>
            <a:r>
              <a:rPr lang="en-US" dirty="0"/>
              <a:t>With </a:t>
            </a:r>
            <a:r>
              <a:rPr lang="en-US" dirty="0" err="1"/>
              <a:t>PropTypes</a:t>
            </a:r>
            <a:endParaRPr lang="en-VN" dirty="0"/>
          </a:p>
        </p:txBody>
      </p:sp>
      <p:sp>
        <p:nvSpPr>
          <p:cNvPr id="4" name="Text Placeholder 3">
            <a:extLst>
              <a:ext uri="{FF2B5EF4-FFF2-40B4-BE49-F238E27FC236}">
                <a16:creationId xmlns:a16="http://schemas.microsoft.com/office/drawing/2014/main" id="{9D08B5A3-6091-7440-814F-23FD2DEEB02B}"/>
              </a:ext>
            </a:extLst>
          </p:cNvPr>
          <p:cNvSpPr>
            <a:spLocks noGrp="1"/>
          </p:cNvSpPr>
          <p:nvPr>
            <p:ph type="body" idx="1"/>
          </p:nvPr>
        </p:nvSpPr>
        <p:spPr>
          <a:xfrm>
            <a:off x="161365" y="4571534"/>
            <a:ext cx="8331471" cy="2268537"/>
          </a:xfrm>
        </p:spPr>
        <p:txBody>
          <a:bodyPr numCol="1"/>
          <a:lstStyle/>
          <a:p>
            <a:pPr marL="571500" indent="-342900">
              <a:buClr>
                <a:schemeClr val="bg1"/>
              </a:buClr>
              <a:buFont typeface="Arial" panose="020B0604020202020204" pitchFamily="34" charset="0"/>
              <a:buChar char="•"/>
            </a:pPr>
            <a:r>
              <a:rPr lang="en-US" dirty="0" err="1"/>
              <a:t>PropTypes</a:t>
            </a:r>
            <a:endParaRPr lang="en-US" dirty="0"/>
          </a:p>
          <a:p>
            <a:pPr marL="571500" indent="-342900">
              <a:buClr>
                <a:schemeClr val="bg1"/>
              </a:buClr>
              <a:buFont typeface="Arial" panose="020B0604020202020204" pitchFamily="34" charset="0"/>
              <a:buChar char="•"/>
            </a:pPr>
            <a:r>
              <a:rPr lang="en-US" dirty="0"/>
              <a:t>Requiring Single Child</a:t>
            </a:r>
          </a:p>
          <a:p>
            <a:pPr marL="571500" indent="-342900">
              <a:buClr>
                <a:schemeClr val="bg1"/>
              </a:buClr>
              <a:buFont typeface="Arial" panose="020B0604020202020204" pitchFamily="34" charset="0"/>
              <a:buChar char="•"/>
            </a:pPr>
            <a:r>
              <a:rPr lang="en-US" dirty="0"/>
              <a:t>Default Prop Values</a:t>
            </a:r>
          </a:p>
          <a:p>
            <a:pPr marL="571500" indent="-342900">
              <a:buClr>
                <a:schemeClr val="bg1"/>
              </a:buClr>
              <a:buFont typeface="Arial" panose="020B0604020202020204" pitchFamily="34" charset="0"/>
              <a:buChar char="•"/>
            </a:pPr>
            <a:r>
              <a:rPr lang="en-US" dirty="0"/>
              <a:t>Function Components</a:t>
            </a:r>
            <a:endParaRPr lang="en-VN" dirty="0"/>
          </a:p>
        </p:txBody>
      </p:sp>
      <p:sp>
        <p:nvSpPr>
          <p:cNvPr id="2" name="Slide Number Placeholder 1">
            <a:extLst>
              <a:ext uri="{FF2B5EF4-FFF2-40B4-BE49-F238E27FC236}">
                <a16:creationId xmlns:a16="http://schemas.microsoft.com/office/drawing/2014/main" id="{7F13C605-9850-334D-9ECB-8C6DB581729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26</a:t>
            </a:fld>
            <a:endParaRPr lang="ja-JP" altLang="en-US"/>
          </a:p>
        </p:txBody>
      </p:sp>
    </p:spTree>
    <p:extLst>
      <p:ext uri="{BB962C8B-B14F-4D97-AF65-F5344CB8AC3E}">
        <p14:creationId xmlns:p14="http://schemas.microsoft.com/office/powerpoint/2010/main" val="1518343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692819-C8B1-0442-8E5F-71937504B1C7}"/>
              </a:ext>
            </a:extLst>
          </p:cNvPr>
          <p:cNvSpPr>
            <a:spLocks noGrp="1"/>
          </p:cNvSpPr>
          <p:nvPr>
            <p:ph type="sldNum" idx="12"/>
          </p:nvPr>
        </p:nvSpPr>
        <p:spPr/>
        <p:txBody>
          <a:bodyPr/>
          <a:lstStyle/>
          <a:p>
            <a:fld id="{00000000-1234-1234-1234-123412341234}" type="slidenum">
              <a:rPr lang="en-US" altLang="ja-JP" smtClean="0"/>
              <a:pPr/>
              <a:t>27</a:t>
            </a:fld>
            <a:endParaRPr lang="ja-JP" altLang="en-US"/>
          </a:p>
        </p:txBody>
      </p:sp>
      <p:sp>
        <p:nvSpPr>
          <p:cNvPr id="5" name="Rectangle 4">
            <a:extLst>
              <a:ext uri="{FF2B5EF4-FFF2-40B4-BE49-F238E27FC236}">
                <a16:creationId xmlns:a16="http://schemas.microsoft.com/office/drawing/2014/main" id="{2234C8AC-E424-814E-AE4F-FC142F46BB0C}"/>
              </a:ext>
            </a:extLst>
          </p:cNvPr>
          <p:cNvSpPr/>
          <p:nvPr/>
        </p:nvSpPr>
        <p:spPr>
          <a:xfrm>
            <a:off x="675409" y="1915971"/>
            <a:ext cx="10841182" cy="2400657"/>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As your app grows, you can catch a lot of bugs with </a:t>
            </a:r>
            <a:r>
              <a:rPr lang="en-US" sz="2000" dirty="0" err="1">
                <a:latin typeface="Arial" panose="020B0604020202020204" pitchFamily="34" charset="0"/>
                <a:cs typeface="Arial" panose="020B0604020202020204" pitchFamily="34" charset="0"/>
              </a:rPr>
              <a:t>typechecking</a:t>
            </a:r>
            <a:r>
              <a:rPr lang="en-US" sz="2000" dirty="0">
                <a:latin typeface="Arial" panose="020B0604020202020204" pitchFamily="34" charset="0"/>
                <a:cs typeface="Arial" panose="020B0604020202020204" pitchFamily="34" charset="0"/>
              </a:rPr>
              <a:t>.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For some applications, you can use JavaScript extensions like </a:t>
            </a:r>
            <a:r>
              <a:rPr lang="en-US" sz="2000" dirty="0">
                <a:latin typeface="Arial" panose="020B0604020202020204" pitchFamily="34" charset="0"/>
                <a:cs typeface="Arial" panose="020B0604020202020204" pitchFamily="34" charset="0"/>
                <a:hlinkClick r:id="rId3"/>
              </a:rPr>
              <a:t>Flow</a:t>
            </a:r>
            <a:r>
              <a:rPr lang="en-US" sz="2000" dirty="0">
                <a:latin typeface="Arial" panose="020B0604020202020204" pitchFamily="34" charset="0"/>
                <a:cs typeface="Arial" panose="020B0604020202020204" pitchFamily="34" charset="0"/>
              </a:rPr>
              <a:t> or </a:t>
            </a:r>
            <a:r>
              <a:rPr lang="en-US" sz="2000" dirty="0">
                <a:latin typeface="Arial" panose="020B0604020202020204" pitchFamily="34" charset="0"/>
                <a:cs typeface="Arial" panose="020B0604020202020204" pitchFamily="34" charset="0"/>
                <a:hlinkClick r:id="rId4"/>
              </a:rPr>
              <a:t>TypeScript</a:t>
            </a:r>
            <a:r>
              <a:rPr lang="en-US" sz="2000" dirty="0">
                <a:latin typeface="Arial" panose="020B0604020202020204" pitchFamily="34" charset="0"/>
                <a:cs typeface="Arial" panose="020B0604020202020204" pitchFamily="34" charset="0"/>
              </a:rPr>
              <a:t> to </a:t>
            </a:r>
            <a:r>
              <a:rPr lang="en-US" sz="2000" dirty="0" err="1">
                <a:latin typeface="Arial" panose="020B0604020202020204" pitchFamily="34" charset="0"/>
                <a:cs typeface="Arial" panose="020B0604020202020204" pitchFamily="34" charset="0"/>
              </a:rPr>
              <a:t>typecheck</a:t>
            </a:r>
            <a:r>
              <a:rPr lang="en-US" sz="2000" dirty="0">
                <a:latin typeface="Arial" panose="020B0604020202020204" pitchFamily="34" charset="0"/>
                <a:cs typeface="Arial" panose="020B0604020202020204" pitchFamily="34" charset="0"/>
              </a:rPr>
              <a:t> your whole application.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But even if you don’t use those, React has some built-in </a:t>
            </a:r>
            <a:r>
              <a:rPr lang="en-US" sz="2000" dirty="0" err="1">
                <a:latin typeface="Arial" panose="020B0604020202020204" pitchFamily="34" charset="0"/>
                <a:cs typeface="Arial" panose="020B0604020202020204" pitchFamily="34" charset="0"/>
              </a:rPr>
              <a:t>typechecking</a:t>
            </a:r>
            <a:r>
              <a:rPr lang="en-US" sz="2000" dirty="0">
                <a:latin typeface="Arial" panose="020B0604020202020204" pitchFamily="34" charset="0"/>
                <a:cs typeface="Arial" panose="020B0604020202020204" pitchFamily="34" charset="0"/>
              </a:rPr>
              <a:t> abilities.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To run </a:t>
            </a:r>
            <a:r>
              <a:rPr lang="en-US" sz="2000" dirty="0" err="1">
                <a:latin typeface="Arial" panose="020B0604020202020204" pitchFamily="34" charset="0"/>
                <a:cs typeface="Arial" panose="020B0604020202020204" pitchFamily="34" charset="0"/>
              </a:rPr>
              <a:t>typechecking</a:t>
            </a:r>
            <a:r>
              <a:rPr lang="en-US" sz="2000" dirty="0">
                <a:latin typeface="Arial" panose="020B0604020202020204" pitchFamily="34" charset="0"/>
                <a:cs typeface="Arial" panose="020B0604020202020204" pitchFamily="34" charset="0"/>
              </a:rPr>
              <a:t> on the props for a component, you can assign the special </a:t>
            </a:r>
            <a:r>
              <a:rPr lang="en-US" sz="2000" dirty="0" err="1">
                <a:latin typeface="Arial" panose="020B0604020202020204" pitchFamily="34" charset="0"/>
                <a:cs typeface="Arial" panose="020B0604020202020204" pitchFamily="34" charset="0"/>
              </a:rPr>
              <a:t>propTypes</a:t>
            </a:r>
            <a:r>
              <a:rPr lang="en-US" sz="2000" dirty="0">
                <a:latin typeface="Arial" panose="020B0604020202020204" pitchFamily="34" charset="0"/>
                <a:cs typeface="Arial" panose="020B0604020202020204" pitchFamily="34" charset="0"/>
              </a:rPr>
              <a:t> property:</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6482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994E74-54AF-5E43-A9FE-EAEAE4F89E0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28</a:t>
            </a:fld>
            <a:endParaRPr lang="ja-JP" altLang="en-US"/>
          </a:p>
        </p:txBody>
      </p:sp>
      <p:sp>
        <p:nvSpPr>
          <p:cNvPr id="3" name="Rectangle 2">
            <a:extLst>
              <a:ext uri="{FF2B5EF4-FFF2-40B4-BE49-F238E27FC236}">
                <a16:creationId xmlns:a16="http://schemas.microsoft.com/office/drawing/2014/main" id="{11BF6B60-61CD-5446-A1C6-8A9F85713B1B}"/>
              </a:ext>
            </a:extLst>
          </p:cNvPr>
          <p:cNvSpPr/>
          <p:nvPr/>
        </p:nvSpPr>
        <p:spPr>
          <a:xfrm>
            <a:off x="2098964" y="1321593"/>
            <a:ext cx="6096000" cy="3693319"/>
          </a:xfrm>
          <a:prstGeom prst="rect">
            <a:avLst/>
          </a:prstGeom>
          <a:solidFill>
            <a:schemeClr val="bg1">
              <a:lumMod val="95000"/>
            </a:schemeClr>
          </a:solidFill>
        </p:spPr>
        <p:txBody>
          <a:bodyPr>
            <a:spAutoFit/>
          </a:bodyPr>
          <a:lstStyle/>
          <a:p>
            <a:r>
              <a:rPr lang="en-US" sz="1800" dirty="0">
                <a:solidFill>
                  <a:srgbClr val="F2590C"/>
                </a:solidFill>
                <a:latin typeface="var(--font-monospace)"/>
              </a:rPr>
              <a:t>import</a:t>
            </a:r>
            <a:r>
              <a:rPr lang="en-US" sz="1800" dirty="0">
                <a:solidFill>
                  <a:srgbClr val="5C6773"/>
                </a:solidFill>
                <a:latin typeface="var(--font-monospace)"/>
              </a:rPr>
              <a:t> </a:t>
            </a:r>
            <a:r>
              <a:rPr lang="en-US" sz="1800" dirty="0" err="1">
                <a:solidFill>
                  <a:srgbClr val="41A6D9"/>
                </a:solidFill>
                <a:latin typeface="var(--font-monospace)"/>
              </a:rPr>
              <a:t>PropTypes</a:t>
            </a:r>
            <a:r>
              <a:rPr lang="en-US" sz="1800" dirty="0">
                <a:solidFill>
                  <a:srgbClr val="5C6773"/>
                </a:solidFill>
                <a:latin typeface="var(--font-monospace)"/>
              </a:rPr>
              <a:t> </a:t>
            </a:r>
            <a:r>
              <a:rPr lang="en-US" sz="1800" dirty="0">
                <a:solidFill>
                  <a:srgbClr val="F2590C"/>
                </a:solidFill>
                <a:latin typeface="var(--font-monospace)"/>
              </a:rPr>
              <a:t>from</a:t>
            </a:r>
            <a:r>
              <a:rPr lang="en-US" sz="1800" dirty="0">
                <a:solidFill>
                  <a:srgbClr val="5C6773"/>
                </a:solidFill>
                <a:latin typeface="var(--font-monospace)"/>
              </a:rPr>
              <a:t> </a:t>
            </a:r>
            <a:r>
              <a:rPr lang="en-US" sz="1800" dirty="0">
                <a:solidFill>
                  <a:srgbClr val="86B300"/>
                </a:solidFill>
                <a:latin typeface="var(--font-monospace)"/>
              </a:rPr>
              <a:t>'prop-types'</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class</a:t>
            </a:r>
            <a:r>
              <a:rPr lang="en-US" sz="1800" dirty="0">
                <a:solidFill>
                  <a:srgbClr val="5C6773"/>
                </a:solidFill>
                <a:latin typeface="var(--font-monospace)"/>
              </a:rPr>
              <a:t> </a:t>
            </a:r>
            <a:r>
              <a:rPr lang="en-US" sz="1800" dirty="0">
                <a:solidFill>
                  <a:srgbClr val="41A6D9"/>
                </a:solidFill>
                <a:latin typeface="var(--font-monospace)"/>
              </a:rPr>
              <a:t>Greeting</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&lt;h1&gt;</a:t>
            </a:r>
            <a:r>
              <a:rPr lang="en-US" sz="1800" dirty="0">
                <a:solidFill>
                  <a:srgbClr val="41A6D9"/>
                </a:solidFill>
                <a:latin typeface="var(--font-monospace)"/>
              </a:rPr>
              <a:t>Hello</a:t>
            </a:r>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.props.name</a:t>
            </a:r>
            <a:r>
              <a:rPr lang="en-US" sz="1800" dirty="0">
                <a:solidFill>
                  <a:srgbClr val="5C6773"/>
                </a:solidFill>
                <a:latin typeface="var(--font-monospace)"/>
              </a:rPr>
              <a:t>}&lt;/h1&gt;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a:p>
            <a:br>
              <a:rPr lang="en-US" sz="1800" dirty="0">
                <a:solidFill>
                  <a:srgbClr val="5C6773"/>
                </a:solidFill>
                <a:latin typeface="var(--font-monospace)"/>
              </a:rPr>
            </a:br>
            <a:r>
              <a:rPr lang="en-US" sz="1800" dirty="0" err="1">
                <a:solidFill>
                  <a:srgbClr val="41A6D9"/>
                </a:solidFill>
                <a:latin typeface="var(--font-monospace)"/>
              </a:rPr>
              <a:t>Greeting</a:t>
            </a:r>
            <a:r>
              <a:rPr lang="en-US" sz="1800" dirty="0" err="1">
                <a:solidFill>
                  <a:srgbClr val="5C6773"/>
                </a:solidFill>
                <a:latin typeface="var(--font-monospace)"/>
              </a:rPr>
              <a:t>.propTypes</a:t>
            </a:r>
            <a:r>
              <a:rPr lang="en-US" sz="1800" dirty="0">
                <a:solidFill>
                  <a:srgbClr val="5C6773"/>
                </a:solidFill>
                <a:latin typeface="var(--font-monospace)"/>
              </a:rPr>
              <a:t> = {</a:t>
            </a:r>
          </a:p>
          <a:p>
            <a:r>
              <a:rPr lang="en-US" sz="1800" dirty="0">
                <a:solidFill>
                  <a:srgbClr val="5C6773"/>
                </a:solidFill>
                <a:latin typeface="var(--font-monospace)"/>
              </a:rPr>
              <a:t>  name: </a:t>
            </a:r>
            <a:r>
              <a:rPr lang="en-US" sz="1800" dirty="0" err="1">
                <a:solidFill>
                  <a:srgbClr val="41A6D9"/>
                </a:solidFill>
                <a:latin typeface="var(--font-monospace)"/>
              </a:rPr>
              <a:t>PropTypes</a:t>
            </a:r>
            <a:r>
              <a:rPr lang="en-US" sz="1800" dirty="0" err="1">
                <a:solidFill>
                  <a:srgbClr val="5C6773"/>
                </a:solidFill>
                <a:latin typeface="var(--font-monospace)"/>
              </a:rPr>
              <a:t>.string</a:t>
            </a:r>
            <a:endParaRPr lang="en-US" sz="1800" dirty="0">
              <a:solidFill>
                <a:srgbClr val="5C6773"/>
              </a:solidFill>
              <a:latin typeface="var(--font-monospace)"/>
            </a:endParaRPr>
          </a:p>
          <a:p>
            <a:r>
              <a:rPr lang="en-US" sz="1800" dirty="0">
                <a:solidFill>
                  <a:srgbClr val="5C6773"/>
                </a:solidFill>
                <a:latin typeface="var(--font-monospace)"/>
              </a:rPr>
              <a:t>};</a:t>
            </a:r>
          </a:p>
        </p:txBody>
      </p:sp>
    </p:spTree>
    <p:extLst>
      <p:ext uri="{BB962C8B-B14F-4D97-AF65-F5344CB8AC3E}">
        <p14:creationId xmlns:p14="http://schemas.microsoft.com/office/powerpoint/2010/main" val="2532592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400B95-7A14-4E4E-AC34-1D93C08C194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29</a:t>
            </a:fld>
            <a:endParaRPr lang="ja-JP" altLang="en-US"/>
          </a:p>
        </p:txBody>
      </p:sp>
      <p:sp>
        <p:nvSpPr>
          <p:cNvPr id="3" name="Rectangle 2">
            <a:extLst>
              <a:ext uri="{FF2B5EF4-FFF2-40B4-BE49-F238E27FC236}">
                <a16:creationId xmlns:a16="http://schemas.microsoft.com/office/drawing/2014/main" id="{C1381C3F-0C90-EA4C-A80A-2B5B5DD4A216}"/>
              </a:ext>
            </a:extLst>
          </p:cNvPr>
          <p:cNvSpPr/>
          <p:nvPr/>
        </p:nvSpPr>
        <p:spPr>
          <a:xfrm>
            <a:off x="969817" y="2305616"/>
            <a:ext cx="10280073" cy="3477875"/>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In this example, we are using a class component, but the same functionality could also be applied to function components, or components created by </a:t>
            </a:r>
            <a:r>
              <a:rPr lang="en-US" sz="2000" dirty="0">
                <a:latin typeface="Arial" panose="020B0604020202020204" pitchFamily="34" charset="0"/>
                <a:cs typeface="Arial" panose="020B0604020202020204" pitchFamily="34" charset="0"/>
                <a:hlinkClick r:id="rId2"/>
              </a:rPr>
              <a:t>React.memo</a:t>
            </a:r>
            <a:r>
              <a:rPr lang="en-US" sz="2000" dirty="0">
                <a:latin typeface="Arial" panose="020B0604020202020204" pitchFamily="34" charset="0"/>
                <a:cs typeface="Arial" panose="020B0604020202020204" pitchFamily="34" charset="0"/>
              </a:rPr>
              <a:t> or </a:t>
            </a:r>
            <a:r>
              <a:rPr lang="en-US" sz="2000" dirty="0">
                <a:latin typeface="Arial" panose="020B0604020202020204" pitchFamily="34" charset="0"/>
                <a:cs typeface="Arial" panose="020B0604020202020204" pitchFamily="34" charset="0"/>
                <a:hlinkClick r:id="rId3"/>
              </a:rPr>
              <a:t>React.forwardRef</a:t>
            </a:r>
            <a:r>
              <a:rPr lang="en-US" sz="2000" dirty="0">
                <a:latin typeface="Arial" panose="020B0604020202020204" pitchFamily="34" charset="0"/>
                <a:cs typeface="Arial" panose="020B0604020202020204" pitchFamily="34" charset="0"/>
              </a:rPr>
              <a:t>.</a:t>
            </a:r>
          </a:p>
          <a:p>
            <a:pPr>
              <a:spcBef>
                <a:spcPts val="600"/>
              </a:spcBef>
              <a:spcAft>
                <a:spcPts val="600"/>
              </a:spcAft>
            </a:pPr>
            <a:r>
              <a:rPr lang="en-US" sz="2000" dirty="0" err="1">
                <a:highlight>
                  <a:srgbClr val="FFFF00"/>
                </a:highlight>
                <a:latin typeface="Arial" panose="020B0604020202020204" pitchFamily="34" charset="0"/>
                <a:cs typeface="Arial" panose="020B0604020202020204" pitchFamily="34" charset="0"/>
              </a:rPr>
              <a:t>PropTypes</a:t>
            </a:r>
            <a:r>
              <a:rPr lang="en-US" sz="2000" dirty="0">
                <a:latin typeface="Arial" panose="020B0604020202020204" pitchFamily="34" charset="0"/>
                <a:cs typeface="Arial" panose="020B0604020202020204" pitchFamily="34" charset="0"/>
              </a:rPr>
              <a:t> exports a range of validators that can be used to make sure the data you receive is valid.</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In this example, we’re using </a:t>
            </a:r>
            <a:r>
              <a:rPr lang="en-US" sz="2000" dirty="0" err="1">
                <a:highlight>
                  <a:srgbClr val="FFFF00"/>
                </a:highlight>
                <a:latin typeface="Arial" panose="020B0604020202020204" pitchFamily="34" charset="0"/>
                <a:cs typeface="Arial" panose="020B0604020202020204" pitchFamily="34" charset="0"/>
              </a:rPr>
              <a:t>PropTypes.string</a:t>
            </a:r>
            <a:r>
              <a:rPr lang="en-US" sz="2000" dirty="0">
                <a:latin typeface="Arial" panose="020B0604020202020204" pitchFamily="34" charset="0"/>
                <a:cs typeface="Arial" panose="020B0604020202020204" pitchFamily="34" charset="0"/>
              </a:rPr>
              <a:t>.</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When an invalid value is provided for a prop, a warning will be shown in the JavaScript console.</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For performance reasons, </a:t>
            </a:r>
            <a:r>
              <a:rPr lang="en-US" sz="2000" dirty="0" err="1">
                <a:highlight>
                  <a:srgbClr val="FFFF00"/>
                </a:highlight>
                <a:latin typeface="Arial" panose="020B0604020202020204" pitchFamily="34" charset="0"/>
                <a:cs typeface="Arial" panose="020B0604020202020204" pitchFamily="34" charset="0"/>
              </a:rPr>
              <a:t>propTypes</a:t>
            </a:r>
            <a:r>
              <a:rPr lang="en-US" sz="2000" dirty="0">
                <a:latin typeface="Arial" panose="020B0604020202020204" pitchFamily="34" charset="0"/>
                <a:cs typeface="Arial" panose="020B0604020202020204" pitchFamily="34" charset="0"/>
              </a:rPr>
              <a:t> is only checked in development mode.</a:t>
            </a:r>
          </a:p>
        </p:txBody>
      </p:sp>
    </p:spTree>
    <p:extLst>
      <p:ext uri="{BB962C8B-B14F-4D97-AF65-F5344CB8AC3E}">
        <p14:creationId xmlns:p14="http://schemas.microsoft.com/office/powerpoint/2010/main" val="942996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6AD67-BF25-0547-A584-731885115CC4}"/>
              </a:ext>
            </a:extLst>
          </p:cNvPr>
          <p:cNvSpPr>
            <a:spLocks noGrp="1"/>
          </p:cNvSpPr>
          <p:nvPr>
            <p:ph type="title"/>
          </p:nvPr>
        </p:nvSpPr>
        <p:spPr/>
        <p:txBody>
          <a:bodyPr/>
          <a:lstStyle/>
          <a:p>
            <a:r>
              <a:rPr lang="en-US" dirty="0"/>
              <a:t>Render Props</a:t>
            </a:r>
            <a:endParaRPr lang="en-VN" dirty="0"/>
          </a:p>
        </p:txBody>
      </p:sp>
      <p:sp>
        <p:nvSpPr>
          <p:cNvPr id="5" name="Text Placeholder 4">
            <a:extLst>
              <a:ext uri="{FF2B5EF4-FFF2-40B4-BE49-F238E27FC236}">
                <a16:creationId xmlns:a16="http://schemas.microsoft.com/office/drawing/2014/main" id="{B5A56DE0-9F5E-FF43-9951-44D39E112781}"/>
              </a:ext>
            </a:extLst>
          </p:cNvPr>
          <p:cNvSpPr>
            <a:spLocks noGrp="1"/>
          </p:cNvSpPr>
          <p:nvPr>
            <p:ph type="body" idx="1"/>
          </p:nvPr>
        </p:nvSpPr>
        <p:spPr>
          <a:xfrm>
            <a:off x="327546" y="4589463"/>
            <a:ext cx="7779224" cy="2268537"/>
          </a:xfrm>
        </p:spPr>
        <p:txBody>
          <a:bodyPr numCol="1"/>
          <a:lstStyle/>
          <a:p>
            <a:pPr marL="571500" indent="-342900">
              <a:buClr>
                <a:schemeClr val="bg1"/>
              </a:buClr>
              <a:buFont typeface="Arial" panose="020B0604020202020204" pitchFamily="34" charset="0"/>
              <a:buChar char="•"/>
            </a:pPr>
            <a:r>
              <a:rPr lang="en-US" dirty="0"/>
              <a:t>Use Render Props for Cross-Cutting Concerns</a:t>
            </a:r>
          </a:p>
          <a:p>
            <a:pPr marL="571500" indent="-342900">
              <a:buClr>
                <a:schemeClr val="bg1"/>
              </a:buClr>
              <a:buFont typeface="Arial" panose="020B0604020202020204" pitchFamily="34" charset="0"/>
              <a:buChar char="•"/>
            </a:pPr>
            <a:r>
              <a:rPr lang="en-US" dirty="0"/>
              <a:t>Using Props Other Than render</a:t>
            </a:r>
          </a:p>
          <a:p>
            <a:pPr marL="571500" indent="-342900">
              <a:buClr>
                <a:schemeClr val="bg1"/>
              </a:buClr>
              <a:buFont typeface="Arial" panose="020B0604020202020204" pitchFamily="34" charset="0"/>
              <a:buChar char="•"/>
            </a:pPr>
            <a:r>
              <a:rPr lang="en-US" dirty="0"/>
              <a:t>Caveats</a:t>
            </a:r>
            <a:endParaRPr lang="en-VN" dirty="0"/>
          </a:p>
        </p:txBody>
      </p:sp>
      <p:sp>
        <p:nvSpPr>
          <p:cNvPr id="3" name="Slide Number Placeholder 2">
            <a:extLst>
              <a:ext uri="{FF2B5EF4-FFF2-40B4-BE49-F238E27FC236}">
                <a16:creationId xmlns:a16="http://schemas.microsoft.com/office/drawing/2014/main" id="{CE789CCF-1AF9-EB4B-8E74-E1FF7CBE349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a:t>
            </a:fld>
            <a:endParaRPr lang="ja-JP" altLang="en-US"/>
          </a:p>
        </p:txBody>
      </p:sp>
    </p:spTree>
    <p:extLst>
      <p:ext uri="{BB962C8B-B14F-4D97-AF65-F5344CB8AC3E}">
        <p14:creationId xmlns:p14="http://schemas.microsoft.com/office/powerpoint/2010/main" val="3249967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ABAAE-7007-2449-B31B-B2A507EB5558}"/>
              </a:ext>
            </a:extLst>
          </p:cNvPr>
          <p:cNvSpPr>
            <a:spLocks noGrp="1"/>
          </p:cNvSpPr>
          <p:nvPr>
            <p:ph type="title"/>
          </p:nvPr>
        </p:nvSpPr>
        <p:spPr/>
        <p:txBody>
          <a:bodyPr/>
          <a:lstStyle/>
          <a:p>
            <a:r>
              <a:rPr lang="en-US" dirty="0" err="1"/>
              <a:t>PropTypes</a:t>
            </a:r>
            <a:endParaRPr lang="en-VN" dirty="0"/>
          </a:p>
        </p:txBody>
      </p:sp>
      <p:sp>
        <p:nvSpPr>
          <p:cNvPr id="2" name="Slide Number Placeholder 1">
            <a:extLst>
              <a:ext uri="{FF2B5EF4-FFF2-40B4-BE49-F238E27FC236}">
                <a16:creationId xmlns:a16="http://schemas.microsoft.com/office/drawing/2014/main" id="{064DB255-418A-4644-B590-6477345E3BA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30</a:t>
            </a:fld>
            <a:endParaRPr lang="ja-JP" altLang="en-US"/>
          </a:p>
        </p:txBody>
      </p:sp>
      <p:sp>
        <p:nvSpPr>
          <p:cNvPr id="4" name="Rectangle 3">
            <a:extLst>
              <a:ext uri="{FF2B5EF4-FFF2-40B4-BE49-F238E27FC236}">
                <a16:creationId xmlns:a16="http://schemas.microsoft.com/office/drawing/2014/main" id="{0D2D3FD2-754D-E34F-AAFE-B99F4FA1EB4D}"/>
              </a:ext>
            </a:extLst>
          </p:cNvPr>
          <p:cNvSpPr/>
          <p:nvPr/>
        </p:nvSpPr>
        <p:spPr>
          <a:xfrm>
            <a:off x="838200" y="1547432"/>
            <a:ext cx="5056192" cy="307777"/>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Here is an example documenting the different validators provided:</a:t>
            </a:r>
            <a:endParaRPr lang="en-VN" sz="20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388CC85-3CCE-814A-8658-E2ACECECD4D5}"/>
              </a:ext>
            </a:extLst>
          </p:cNvPr>
          <p:cNvSpPr/>
          <p:nvPr/>
        </p:nvSpPr>
        <p:spPr>
          <a:xfrm>
            <a:off x="1436176" y="2232803"/>
            <a:ext cx="7648248" cy="3416320"/>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import</a:t>
            </a:r>
            <a:r>
              <a:rPr lang="en-US" sz="1800" dirty="0">
                <a:solidFill>
                  <a:srgbClr val="5C6773"/>
                </a:solidFill>
                <a:latin typeface="var(--font-monospace)"/>
              </a:rPr>
              <a:t> </a:t>
            </a:r>
            <a:r>
              <a:rPr lang="en-US" sz="1800" dirty="0" err="1">
                <a:solidFill>
                  <a:srgbClr val="41A6D9"/>
                </a:solidFill>
                <a:latin typeface="var(--font-monospace)"/>
              </a:rPr>
              <a:t>PropTypes</a:t>
            </a:r>
            <a:r>
              <a:rPr lang="en-US" sz="1800" dirty="0">
                <a:solidFill>
                  <a:srgbClr val="5C6773"/>
                </a:solidFill>
                <a:latin typeface="var(--font-monospace)"/>
              </a:rPr>
              <a:t> </a:t>
            </a:r>
            <a:r>
              <a:rPr lang="en-US" sz="1800" dirty="0">
                <a:solidFill>
                  <a:srgbClr val="F2590C"/>
                </a:solidFill>
                <a:latin typeface="var(--font-monospace)"/>
              </a:rPr>
              <a:t>from</a:t>
            </a:r>
            <a:r>
              <a:rPr lang="en-US" sz="1800" dirty="0">
                <a:solidFill>
                  <a:srgbClr val="5C6773"/>
                </a:solidFill>
                <a:latin typeface="var(--font-monospace)"/>
              </a:rPr>
              <a:t> </a:t>
            </a:r>
            <a:r>
              <a:rPr lang="en-US" sz="1800" dirty="0">
                <a:solidFill>
                  <a:srgbClr val="86B300"/>
                </a:solidFill>
                <a:latin typeface="var(--font-monospace)"/>
              </a:rPr>
              <a:t>'prop-types'</a:t>
            </a:r>
            <a:r>
              <a:rPr lang="en-US" sz="1800" dirty="0">
                <a:solidFill>
                  <a:srgbClr val="5C6773"/>
                </a:solidFill>
                <a:latin typeface="var(--font-monospace)"/>
              </a:rPr>
              <a:t>;</a:t>
            </a:r>
          </a:p>
          <a:p>
            <a:br>
              <a:rPr lang="en-US" sz="1800" dirty="0">
                <a:solidFill>
                  <a:srgbClr val="5C6773"/>
                </a:solidFill>
                <a:latin typeface="var(--font-monospace)"/>
              </a:rPr>
            </a:br>
            <a:r>
              <a:rPr lang="en-US" sz="1800" dirty="0" err="1">
                <a:solidFill>
                  <a:srgbClr val="41A6D9"/>
                </a:solidFill>
                <a:latin typeface="var(--font-monospace)"/>
              </a:rPr>
              <a:t>MyComponent</a:t>
            </a:r>
            <a:r>
              <a:rPr lang="en-US" sz="1800" dirty="0" err="1">
                <a:solidFill>
                  <a:srgbClr val="5C6773"/>
                </a:solidFill>
                <a:latin typeface="var(--font-monospace)"/>
              </a:rPr>
              <a:t>.propTypes</a:t>
            </a:r>
            <a:r>
              <a:rPr lang="en-US" sz="1800" dirty="0">
                <a:solidFill>
                  <a:srgbClr val="5C6773"/>
                </a:solidFill>
                <a:latin typeface="var(--font-monospace)"/>
              </a:rPr>
              <a:t> = {</a:t>
            </a:r>
          </a:p>
          <a:p>
            <a:r>
              <a:rPr lang="en-US" sz="1800" dirty="0">
                <a:solidFill>
                  <a:srgbClr val="5C6773"/>
                </a:solidFill>
                <a:latin typeface="var(--font-monospace)"/>
              </a:rPr>
              <a:t>  </a:t>
            </a:r>
            <a:r>
              <a:rPr lang="en-US" sz="1800" i="1" dirty="0">
                <a:solidFill>
                  <a:srgbClr val="ABB0B6"/>
                </a:solidFill>
                <a:latin typeface="var(--font-monospace)"/>
              </a:rPr>
              <a:t>// You can declare that a prop is a specific JS type. By default, these</a:t>
            </a:r>
            <a:endParaRPr lang="en-US" sz="1800" dirty="0">
              <a:solidFill>
                <a:srgbClr val="5C6773"/>
              </a:solidFill>
              <a:latin typeface="var(--font-monospace)"/>
            </a:endParaRPr>
          </a:p>
          <a:p>
            <a:r>
              <a:rPr lang="en-US" sz="1800" dirty="0">
                <a:solidFill>
                  <a:srgbClr val="5C6773"/>
                </a:solidFill>
                <a:latin typeface="var(--font-monospace)"/>
              </a:rPr>
              <a:t>  </a:t>
            </a:r>
            <a:r>
              <a:rPr lang="en-US" sz="1800" i="1" dirty="0">
                <a:solidFill>
                  <a:srgbClr val="ABB0B6"/>
                </a:solidFill>
                <a:latin typeface="var(--font-monospace)"/>
              </a:rPr>
              <a:t>// are all optional.</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5C6773"/>
                </a:solidFill>
                <a:latin typeface="var(--font-monospace)"/>
              </a:rPr>
              <a:t>optionalArray</a:t>
            </a:r>
            <a:r>
              <a:rPr lang="en-US" sz="1800" dirty="0">
                <a:solidFill>
                  <a:srgbClr val="5C6773"/>
                </a:solidFill>
                <a:latin typeface="var(--font-monospace)"/>
              </a:rPr>
              <a:t>: </a:t>
            </a:r>
            <a:r>
              <a:rPr lang="en-US" sz="1800" dirty="0" err="1">
                <a:solidFill>
                  <a:srgbClr val="41A6D9"/>
                </a:solidFill>
                <a:latin typeface="var(--font-monospace)"/>
              </a:rPr>
              <a:t>PropTypes</a:t>
            </a:r>
            <a:r>
              <a:rPr lang="en-US" sz="1800" dirty="0" err="1">
                <a:solidFill>
                  <a:srgbClr val="5C6773"/>
                </a:solidFill>
                <a:latin typeface="var(--font-monospace)"/>
              </a:rPr>
              <a:t>.array</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optionalBool</a:t>
            </a:r>
            <a:r>
              <a:rPr lang="en-US" sz="1800" dirty="0">
                <a:solidFill>
                  <a:srgbClr val="5C6773"/>
                </a:solidFill>
                <a:latin typeface="var(--font-monospace)"/>
              </a:rPr>
              <a:t>: </a:t>
            </a:r>
            <a:r>
              <a:rPr lang="en-US" sz="1800" dirty="0" err="1">
                <a:solidFill>
                  <a:srgbClr val="41A6D9"/>
                </a:solidFill>
                <a:latin typeface="var(--font-monospace)"/>
              </a:rPr>
              <a:t>PropTypes</a:t>
            </a:r>
            <a:r>
              <a:rPr lang="en-US" sz="1800" dirty="0" err="1">
                <a:solidFill>
                  <a:srgbClr val="5C6773"/>
                </a:solidFill>
                <a:latin typeface="var(--font-monospace)"/>
              </a:rPr>
              <a:t>.bool</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optionalFunc</a:t>
            </a:r>
            <a:r>
              <a:rPr lang="en-US" sz="1800" dirty="0">
                <a:solidFill>
                  <a:srgbClr val="5C6773"/>
                </a:solidFill>
                <a:latin typeface="var(--font-monospace)"/>
              </a:rPr>
              <a:t>: </a:t>
            </a:r>
            <a:r>
              <a:rPr lang="en-US" sz="1800" dirty="0" err="1">
                <a:solidFill>
                  <a:srgbClr val="41A6D9"/>
                </a:solidFill>
                <a:latin typeface="var(--font-monospace)"/>
              </a:rPr>
              <a:t>PropTypes</a:t>
            </a:r>
            <a:r>
              <a:rPr lang="en-US" sz="1800" dirty="0" err="1">
                <a:solidFill>
                  <a:srgbClr val="5C6773"/>
                </a:solidFill>
                <a:latin typeface="var(--font-monospace)"/>
              </a:rPr>
              <a:t>.func</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optionalNumber</a:t>
            </a:r>
            <a:r>
              <a:rPr lang="en-US" sz="1800" dirty="0">
                <a:solidFill>
                  <a:srgbClr val="5C6773"/>
                </a:solidFill>
                <a:latin typeface="var(--font-monospace)"/>
              </a:rPr>
              <a:t>: </a:t>
            </a:r>
            <a:r>
              <a:rPr lang="en-US" sz="1800" dirty="0" err="1">
                <a:solidFill>
                  <a:srgbClr val="41A6D9"/>
                </a:solidFill>
                <a:latin typeface="var(--font-monospace)"/>
              </a:rPr>
              <a:t>PropTypes</a:t>
            </a:r>
            <a:r>
              <a:rPr lang="en-US" sz="1800" dirty="0" err="1">
                <a:solidFill>
                  <a:srgbClr val="5C6773"/>
                </a:solidFill>
                <a:latin typeface="var(--font-monospace)"/>
              </a:rPr>
              <a:t>.number</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optionalObject</a:t>
            </a:r>
            <a:r>
              <a:rPr lang="en-US" sz="1800" dirty="0">
                <a:solidFill>
                  <a:srgbClr val="5C6773"/>
                </a:solidFill>
                <a:latin typeface="var(--font-monospace)"/>
              </a:rPr>
              <a:t>: </a:t>
            </a:r>
            <a:r>
              <a:rPr lang="en-US" sz="1800" dirty="0" err="1">
                <a:solidFill>
                  <a:srgbClr val="41A6D9"/>
                </a:solidFill>
                <a:latin typeface="var(--font-monospace)"/>
              </a:rPr>
              <a:t>PropTypes</a:t>
            </a:r>
            <a:r>
              <a:rPr lang="en-US" sz="1800" dirty="0" err="1">
                <a:solidFill>
                  <a:srgbClr val="5C6773"/>
                </a:solidFill>
                <a:latin typeface="var(--font-monospace)"/>
              </a:rPr>
              <a:t>.object</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optionalString</a:t>
            </a:r>
            <a:r>
              <a:rPr lang="en-US" sz="1800" dirty="0">
                <a:solidFill>
                  <a:srgbClr val="5C6773"/>
                </a:solidFill>
                <a:latin typeface="var(--font-monospace)"/>
              </a:rPr>
              <a:t>: </a:t>
            </a:r>
            <a:r>
              <a:rPr lang="en-US" sz="1800" dirty="0" err="1">
                <a:solidFill>
                  <a:srgbClr val="41A6D9"/>
                </a:solidFill>
                <a:latin typeface="var(--font-monospace)"/>
              </a:rPr>
              <a:t>PropTypes</a:t>
            </a:r>
            <a:r>
              <a:rPr lang="en-US" sz="1800" dirty="0" err="1">
                <a:solidFill>
                  <a:srgbClr val="5C6773"/>
                </a:solidFill>
                <a:latin typeface="var(--font-monospace)"/>
              </a:rPr>
              <a:t>.string</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optionalSymbol</a:t>
            </a:r>
            <a:r>
              <a:rPr lang="en-US" sz="1800" dirty="0">
                <a:solidFill>
                  <a:srgbClr val="5C6773"/>
                </a:solidFill>
                <a:latin typeface="var(--font-monospace)"/>
              </a:rPr>
              <a:t>: </a:t>
            </a:r>
            <a:r>
              <a:rPr lang="en-US" sz="1800" dirty="0" err="1">
                <a:solidFill>
                  <a:srgbClr val="41A6D9"/>
                </a:solidFill>
                <a:latin typeface="var(--font-monospace)"/>
              </a:rPr>
              <a:t>PropTypes</a:t>
            </a:r>
            <a:r>
              <a:rPr lang="en-US" sz="1800" dirty="0" err="1">
                <a:solidFill>
                  <a:srgbClr val="5C6773"/>
                </a:solidFill>
                <a:latin typeface="var(--font-monospace)"/>
              </a:rPr>
              <a:t>.</a:t>
            </a:r>
            <a:r>
              <a:rPr lang="en-US" sz="1800" dirty="0" err="1">
                <a:solidFill>
                  <a:srgbClr val="F2590C"/>
                </a:solidFill>
                <a:latin typeface="var(--font-monospace)"/>
              </a:rPr>
              <a:t>symbol</a:t>
            </a:r>
            <a:r>
              <a:rPr lang="en-US" sz="1800" dirty="0">
                <a:solidFill>
                  <a:srgbClr val="5C6773"/>
                </a:solidFill>
                <a:latin typeface="var(--font-monospace)"/>
              </a:rPr>
              <a:t>,</a:t>
            </a:r>
          </a:p>
        </p:txBody>
      </p:sp>
    </p:spTree>
    <p:extLst>
      <p:ext uri="{BB962C8B-B14F-4D97-AF65-F5344CB8AC3E}">
        <p14:creationId xmlns:p14="http://schemas.microsoft.com/office/powerpoint/2010/main" val="995467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205D3EB-A89A-2E4C-AE2D-EA86A028EBF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31</a:t>
            </a:fld>
            <a:endParaRPr lang="ja-JP" altLang="en-US"/>
          </a:p>
        </p:txBody>
      </p:sp>
      <p:sp>
        <p:nvSpPr>
          <p:cNvPr id="4" name="Rectangle 3">
            <a:extLst>
              <a:ext uri="{FF2B5EF4-FFF2-40B4-BE49-F238E27FC236}">
                <a16:creationId xmlns:a16="http://schemas.microsoft.com/office/drawing/2014/main" id="{74AB562A-0873-4648-A01F-42ABCE13406A}"/>
              </a:ext>
            </a:extLst>
          </p:cNvPr>
          <p:cNvSpPr/>
          <p:nvPr/>
        </p:nvSpPr>
        <p:spPr>
          <a:xfrm>
            <a:off x="1601971" y="1620943"/>
            <a:ext cx="7278557" cy="3693319"/>
          </a:xfrm>
          <a:prstGeom prst="rect">
            <a:avLst/>
          </a:prstGeom>
          <a:solidFill>
            <a:schemeClr val="bg1">
              <a:lumMod val="95000"/>
            </a:schemeClr>
          </a:solidFill>
        </p:spPr>
        <p:txBody>
          <a:bodyPr wrap="square">
            <a:spAutoFit/>
          </a:bodyPr>
          <a:lstStyle/>
          <a:p>
            <a:r>
              <a:rPr lang="en-US" sz="1800" i="1" dirty="0">
                <a:solidFill>
                  <a:srgbClr val="ABB0B6"/>
                </a:solidFill>
                <a:latin typeface="var(--font-monospace)"/>
              </a:rPr>
              <a:t>// Anything that can be rendered: numbers, strings, elements or an array</a:t>
            </a:r>
            <a:endParaRPr lang="en-US" sz="1800" dirty="0">
              <a:solidFill>
                <a:srgbClr val="5C6773"/>
              </a:solidFill>
              <a:latin typeface="var(--font-monospace)"/>
            </a:endParaRPr>
          </a:p>
          <a:p>
            <a:r>
              <a:rPr lang="en-US" sz="1800" dirty="0">
                <a:solidFill>
                  <a:srgbClr val="5C6773"/>
                </a:solidFill>
                <a:latin typeface="var(--font-monospace)"/>
              </a:rPr>
              <a:t>  </a:t>
            </a:r>
            <a:r>
              <a:rPr lang="en-US" sz="1800" i="1" dirty="0">
                <a:solidFill>
                  <a:srgbClr val="ABB0B6"/>
                </a:solidFill>
                <a:latin typeface="var(--font-monospace)"/>
              </a:rPr>
              <a:t>// (or fragment) containing these types.</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5C6773"/>
                </a:solidFill>
                <a:latin typeface="var(--font-monospace)"/>
              </a:rPr>
              <a:t>optionalNode</a:t>
            </a:r>
            <a:r>
              <a:rPr lang="en-US" sz="1800" dirty="0">
                <a:solidFill>
                  <a:srgbClr val="5C6773"/>
                </a:solidFill>
                <a:latin typeface="var(--font-monospace)"/>
              </a:rPr>
              <a:t>: </a:t>
            </a:r>
            <a:r>
              <a:rPr lang="en-US" sz="1800" dirty="0" err="1">
                <a:solidFill>
                  <a:srgbClr val="41A6D9"/>
                </a:solidFill>
                <a:latin typeface="var(--font-monospace)"/>
              </a:rPr>
              <a:t>PropTypes</a:t>
            </a:r>
            <a:r>
              <a:rPr lang="en-US" sz="1800" dirty="0" err="1">
                <a:solidFill>
                  <a:srgbClr val="5C6773"/>
                </a:solidFill>
                <a:latin typeface="var(--font-monospace)"/>
              </a:rPr>
              <a:t>.node</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5C6773"/>
                </a:solidFill>
                <a:latin typeface="var(--font-monospace)"/>
              </a:rPr>
              <a:t>  </a:t>
            </a:r>
            <a:r>
              <a:rPr lang="en-US" sz="1800" i="1" dirty="0">
                <a:solidFill>
                  <a:srgbClr val="ABB0B6"/>
                </a:solidFill>
                <a:latin typeface="var(--font-monospace)"/>
              </a:rPr>
              <a:t>// A React element.</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5C6773"/>
                </a:solidFill>
                <a:latin typeface="var(--font-monospace)"/>
              </a:rPr>
              <a:t>optionalElement</a:t>
            </a:r>
            <a:r>
              <a:rPr lang="en-US" sz="1800" dirty="0">
                <a:solidFill>
                  <a:srgbClr val="5C6773"/>
                </a:solidFill>
                <a:latin typeface="var(--font-monospace)"/>
              </a:rPr>
              <a:t>: </a:t>
            </a:r>
            <a:r>
              <a:rPr lang="en-US" sz="1800" dirty="0" err="1">
                <a:solidFill>
                  <a:srgbClr val="41A6D9"/>
                </a:solidFill>
                <a:latin typeface="var(--font-monospace)"/>
              </a:rPr>
              <a:t>PropTypes</a:t>
            </a:r>
            <a:r>
              <a:rPr lang="en-US" sz="1800" dirty="0" err="1">
                <a:solidFill>
                  <a:srgbClr val="5C6773"/>
                </a:solidFill>
                <a:latin typeface="var(--font-monospace)"/>
              </a:rPr>
              <a:t>.element</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5C6773"/>
                </a:solidFill>
                <a:latin typeface="var(--font-monospace)"/>
              </a:rPr>
              <a:t>  </a:t>
            </a:r>
            <a:r>
              <a:rPr lang="en-US" sz="1800" i="1" dirty="0">
                <a:solidFill>
                  <a:srgbClr val="ABB0B6"/>
                </a:solidFill>
                <a:latin typeface="var(--font-monospace)"/>
              </a:rPr>
              <a:t>// A React element type (</a:t>
            </a:r>
            <a:r>
              <a:rPr lang="en-US" sz="1800" i="1" dirty="0" err="1">
                <a:solidFill>
                  <a:srgbClr val="ABB0B6"/>
                </a:solidFill>
                <a:latin typeface="var(--font-monospace)"/>
              </a:rPr>
              <a:t>ie</a:t>
            </a:r>
            <a:r>
              <a:rPr lang="en-US" sz="1800" i="1" dirty="0">
                <a:solidFill>
                  <a:srgbClr val="ABB0B6"/>
                </a:solidFill>
                <a:latin typeface="var(--font-monospace)"/>
              </a:rPr>
              <a:t>. </a:t>
            </a:r>
            <a:r>
              <a:rPr lang="en-US" sz="1800" i="1" dirty="0" err="1">
                <a:solidFill>
                  <a:srgbClr val="ABB0B6"/>
                </a:solidFill>
                <a:latin typeface="var(--font-monospace)"/>
              </a:rPr>
              <a:t>MyComponent</a:t>
            </a:r>
            <a:r>
              <a:rPr lang="en-US" sz="1800" i="1" dirty="0">
                <a:solidFill>
                  <a:srgbClr val="ABB0B6"/>
                </a:solidFill>
                <a:latin typeface="var(--font-monospace)"/>
              </a:rPr>
              <a:t>).</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5C6773"/>
                </a:solidFill>
                <a:latin typeface="var(--font-monospace)"/>
              </a:rPr>
              <a:t>optionalElementType</a:t>
            </a:r>
            <a:r>
              <a:rPr lang="en-US" sz="1800" dirty="0">
                <a:solidFill>
                  <a:srgbClr val="5C6773"/>
                </a:solidFill>
                <a:latin typeface="var(--font-monospace)"/>
              </a:rPr>
              <a:t>: </a:t>
            </a:r>
            <a:r>
              <a:rPr lang="en-US" sz="1800" dirty="0" err="1">
                <a:solidFill>
                  <a:srgbClr val="41A6D9"/>
                </a:solidFill>
                <a:latin typeface="var(--font-monospace)"/>
              </a:rPr>
              <a:t>PropTypes</a:t>
            </a:r>
            <a:r>
              <a:rPr lang="en-US" sz="1800" dirty="0" err="1">
                <a:solidFill>
                  <a:srgbClr val="5C6773"/>
                </a:solidFill>
                <a:latin typeface="var(--font-monospace)"/>
              </a:rPr>
              <a:t>.elementType</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5C6773"/>
                </a:solidFill>
                <a:latin typeface="var(--font-monospace)"/>
              </a:rPr>
              <a:t>  </a:t>
            </a:r>
            <a:r>
              <a:rPr lang="en-US" sz="1800" i="1" dirty="0">
                <a:solidFill>
                  <a:srgbClr val="ABB0B6"/>
                </a:solidFill>
                <a:latin typeface="var(--font-monospace)"/>
              </a:rPr>
              <a:t>// You can also declare that a prop is an instance of a class. This uses</a:t>
            </a:r>
            <a:endParaRPr lang="en-US" sz="1800" dirty="0">
              <a:solidFill>
                <a:srgbClr val="5C6773"/>
              </a:solidFill>
              <a:latin typeface="var(--font-monospace)"/>
            </a:endParaRPr>
          </a:p>
          <a:p>
            <a:r>
              <a:rPr lang="en-US" sz="1800" dirty="0">
                <a:solidFill>
                  <a:srgbClr val="5C6773"/>
                </a:solidFill>
                <a:latin typeface="var(--font-monospace)"/>
              </a:rPr>
              <a:t>  </a:t>
            </a:r>
            <a:r>
              <a:rPr lang="en-US" sz="1800" i="1" dirty="0">
                <a:solidFill>
                  <a:srgbClr val="ABB0B6"/>
                </a:solidFill>
                <a:latin typeface="var(--font-monospace)"/>
              </a:rPr>
              <a:t>// JS's </a:t>
            </a:r>
            <a:r>
              <a:rPr lang="en-US" sz="1800" i="1" dirty="0" err="1">
                <a:solidFill>
                  <a:srgbClr val="ABB0B6"/>
                </a:solidFill>
                <a:latin typeface="var(--font-monospace)"/>
              </a:rPr>
              <a:t>instanceof</a:t>
            </a:r>
            <a:r>
              <a:rPr lang="en-US" sz="1800" i="1" dirty="0">
                <a:solidFill>
                  <a:srgbClr val="ABB0B6"/>
                </a:solidFill>
                <a:latin typeface="var(--font-monospace)"/>
              </a:rPr>
              <a:t> operator.</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5C6773"/>
                </a:solidFill>
                <a:latin typeface="var(--font-monospace)"/>
              </a:rPr>
              <a:t>optionalMessage</a:t>
            </a:r>
            <a:r>
              <a:rPr lang="en-US" sz="1800" dirty="0">
                <a:solidFill>
                  <a:srgbClr val="5C6773"/>
                </a:solidFill>
                <a:latin typeface="var(--font-monospace)"/>
              </a:rPr>
              <a:t>: </a:t>
            </a:r>
            <a:r>
              <a:rPr lang="en-US" sz="1800" dirty="0" err="1">
                <a:solidFill>
                  <a:srgbClr val="41A6D9"/>
                </a:solidFill>
                <a:latin typeface="var(--font-monospace)"/>
              </a:rPr>
              <a:t>PropTypes</a:t>
            </a:r>
            <a:r>
              <a:rPr lang="en-US" sz="1800" dirty="0" err="1">
                <a:solidFill>
                  <a:srgbClr val="5C6773"/>
                </a:solidFill>
                <a:latin typeface="var(--font-monospace)"/>
              </a:rPr>
              <a:t>.instanceOf</a:t>
            </a:r>
            <a:r>
              <a:rPr lang="en-US" sz="1800" dirty="0">
                <a:solidFill>
                  <a:srgbClr val="5C6773"/>
                </a:solidFill>
                <a:latin typeface="var(--font-monospace)"/>
              </a:rPr>
              <a:t>(</a:t>
            </a:r>
            <a:r>
              <a:rPr lang="en-US" sz="1800" dirty="0">
                <a:solidFill>
                  <a:srgbClr val="41A6D9"/>
                </a:solidFill>
                <a:latin typeface="var(--font-monospace)"/>
              </a:rPr>
              <a:t>Message</a:t>
            </a:r>
            <a:r>
              <a:rPr lang="en-US" sz="1800" dirty="0">
                <a:solidFill>
                  <a:srgbClr val="5C6773"/>
                </a:solidFill>
                <a:latin typeface="var(--font-monospace)"/>
              </a:rPr>
              <a:t>),</a:t>
            </a:r>
          </a:p>
        </p:txBody>
      </p:sp>
    </p:spTree>
    <p:extLst>
      <p:ext uri="{BB962C8B-B14F-4D97-AF65-F5344CB8AC3E}">
        <p14:creationId xmlns:p14="http://schemas.microsoft.com/office/powerpoint/2010/main" val="718894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AA4860-874C-174A-ADAA-DDB891E8888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32</a:t>
            </a:fld>
            <a:endParaRPr lang="ja-JP" altLang="en-US"/>
          </a:p>
        </p:txBody>
      </p:sp>
      <p:sp>
        <p:nvSpPr>
          <p:cNvPr id="4" name="Rectangle 3">
            <a:extLst>
              <a:ext uri="{FF2B5EF4-FFF2-40B4-BE49-F238E27FC236}">
                <a16:creationId xmlns:a16="http://schemas.microsoft.com/office/drawing/2014/main" id="{C70C746B-A711-2B45-8C9C-CDBB1933656C}"/>
              </a:ext>
            </a:extLst>
          </p:cNvPr>
          <p:cNvSpPr/>
          <p:nvPr/>
        </p:nvSpPr>
        <p:spPr>
          <a:xfrm>
            <a:off x="1575662" y="1426810"/>
            <a:ext cx="8746210" cy="4524315"/>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  </a:t>
            </a:r>
            <a:r>
              <a:rPr lang="en-US" sz="1800" i="1" dirty="0">
                <a:solidFill>
                  <a:srgbClr val="ABB0B6"/>
                </a:solidFill>
                <a:latin typeface="var(--font-monospace)"/>
              </a:rPr>
              <a:t>// You can ensure that your prop is limited to specific values by treating</a:t>
            </a:r>
            <a:endParaRPr lang="en-US" sz="1800" dirty="0">
              <a:solidFill>
                <a:srgbClr val="5C6773"/>
              </a:solidFill>
              <a:latin typeface="var(--font-monospace)"/>
            </a:endParaRPr>
          </a:p>
          <a:p>
            <a:r>
              <a:rPr lang="en-US" sz="1800" dirty="0">
                <a:solidFill>
                  <a:srgbClr val="5C6773"/>
                </a:solidFill>
                <a:latin typeface="var(--font-monospace)"/>
              </a:rPr>
              <a:t>  </a:t>
            </a:r>
            <a:r>
              <a:rPr lang="en-US" sz="1800" i="1" dirty="0">
                <a:solidFill>
                  <a:srgbClr val="ABB0B6"/>
                </a:solidFill>
                <a:latin typeface="var(--font-monospace)"/>
              </a:rPr>
              <a:t>// it as an </a:t>
            </a:r>
            <a:r>
              <a:rPr lang="en-US" sz="1800" i="1" dirty="0" err="1">
                <a:solidFill>
                  <a:srgbClr val="ABB0B6"/>
                </a:solidFill>
                <a:latin typeface="var(--font-monospace)"/>
              </a:rPr>
              <a:t>enum</a:t>
            </a:r>
            <a:r>
              <a:rPr lang="en-US" sz="1800" i="1" dirty="0">
                <a:solidFill>
                  <a:srgbClr val="ABB0B6"/>
                </a:solidFill>
                <a:latin typeface="var(--font-monospace)"/>
              </a:rPr>
              <a:t>.</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5C6773"/>
                </a:solidFill>
                <a:latin typeface="var(--font-monospace)"/>
              </a:rPr>
              <a:t>optionalEnum</a:t>
            </a:r>
            <a:r>
              <a:rPr lang="en-US" sz="1800" dirty="0">
                <a:solidFill>
                  <a:srgbClr val="5C6773"/>
                </a:solidFill>
                <a:latin typeface="var(--font-monospace)"/>
              </a:rPr>
              <a:t>: </a:t>
            </a:r>
            <a:r>
              <a:rPr lang="en-US" sz="1800" dirty="0" err="1">
                <a:solidFill>
                  <a:srgbClr val="41A6D9"/>
                </a:solidFill>
                <a:latin typeface="var(--font-monospace)"/>
              </a:rPr>
              <a:t>PropTypes</a:t>
            </a:r>
            <a:r>
              <a:rPr lang="en-US" sz="1800" dirty="0" err="1">
                <a:solidFill>
                  <a:srgbClr val="5C6773"/>
                </a:solidFill>
                <a:latin typeface="var(--font-monospace)"/>
              </a:rPr>
              <a:t>.oneOf</a:t>
            </a:r>
            <a:r>
              <a:rPr lang="en-US" sz="1800" dirty="0">
                <a:solidFill>
                  <a:srgbClr val="5C6773"/>
                </a:solidFill>
                <a:latin typeface="var(--font-monospace)"/>
              </a:rPr>
              <a:t>([</a:t>
            </a:r>
            <a:r>
              <a:rPr lang="en-US" sz="1800" dirty="0">
                <a:solidFill>
                  <a:srgbClr val="86B300"/>
                </a:solidFill>
                <a:latin typeface="var(--font-monospace)"/>
              </a:rPr>
              <a:t>'News'</a:t>
            </a:r>
            <a:r>
              <a:rPr lang="en-US" sz="1800" dirty="0">
                <a:solidFill>
                  <a:srgbClr val="5C6773"/>
                </a:solidFill>
                <a:latin typeface="var(--font-monospace)"/>
              </a:rPr>
              <a:t>, </a:t>
            </a:r>
            <a:r>
              <a:rPr lang="en-US" sz="1800" dirty="0">
                <a:solidFill>
                  <a:srgbClr val="86B300"/>
                </a:solidFill>
                <a:latin typeface="var(--font-monospace)"/>
              </a:rPr>
              <a:t>'Photos'</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5C6773"/>
                </a:solidFill>
                <a:latin typeface="var(--font-monospace)"/>
              </a:rPr>
              <a:t>  </a:t>
            </a:r>
            <a:r>
              <a:rPr lang="en-US" sz="1800" i="1" dirty="0">
                <a:solidFill>
                  <a:srgbClr val="ABB0B6"/>
                </a:solidFill>
                <a:latin typeface="var(--font-monospace)"/>
              </a:rPr>
              <a:t>// An object that could be one of many types</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5C6773"/>
                </a:solidFill>
                <a:latin typeface="var(--font-monospace)"/>
              </a:rPr>
              <a:t>optionalUnion</a:t>
            </a:r>
            <a:r>
              <a:rPr lang="en-US" sz="1800" dirty="0">
                <a:solidFill>
                  <a:srgbClr val="5C6773"/>
                </a:solidFill>
                <a:latin typeface="var(--font-monospace)"/>
              </a:rPr>
              <a:t>: </a:t>
            </a:r>
            <a:r>
              <a:rPr lang="en-US" sz="1800" dirty="0" err="1">
                <a:solidFill>
                  <a:srgbClr val="41A6D9"/>
                </a:solidFill>
                <a:latin typeface="var(--font-monospace)"/>
              </a:rPr>
              <a:t>PropTypes</a:t>
            </a:r>
            <a:r>
              <a:rPr lang="en-US" sz="1800" dirty="0" err="1">
                <a:solidFill>
                  <a:srgbClr val="5C6773"/>
                </a:solidFill>
                <a:latin typeface="var(--font-monospace)"/>
              </a:rPr>
              <a:t>.oneOfType</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41A6D9"/>
                </a:solidFill>
                <a:latin typeface="var(--font-monospace)"/>
              </a:rPr>
              <a:t>PropTypes</a:t>
            </a:r>
            <a:r>
              <a:rPr lang="en-US" sz="1800" dirty="0" err="1">
                <a:solidFill>
                  <a:srgbClr val="5C6773"/>
                </a:solidFill>
                <a:latin typeface="var(--font-monospace)"/>
              </a:rPr>
              <a:t>.string</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41A6D9"/>
                </a:solidFill>
                <a:latin typeface="var(--font-monospace)"/>
              </a:rPr>
              <a:t>PropTypes</a:t>
            </a:r>
            <a:r>
              <a:rPr lang="en-US" sz="1800" dirty="0" err="1">
                <a:solidFill>
                  <a:srgbClr val="5C6773"/>
                </a:solidFill>
                <a:latin typeface="var(--font-monospace)"/>
              </a:rPr>
              <a:t>.number</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41A6D9"/>
                </a:solidFill>
                <a:latin typeface="var(--font-monospace)"/>
              </a:rPr>
              <a:t>PropTypes</a:t>
            </a:r>
            <a:r>
              <a:rPr lang="en-US" sz="1800" dirty="0" err="1">
                <a:solidFill>
                  <a:srgbClr val="5C6773"/>
                </a:solidFill>
                <a:latin typeface="var(--font-monospace)"/>
              </a:rPr>
              <a:t>.instanceOf</a:t>
            </a:r>
            <a:r>
              <a:rPr lang="en-US" sz="1800" dirty="0">
                <a:solidFill>
                  <a:srgbClr val="5C6773"/>
                </a:solidFill>
                <a:latin typeface="var(--font-monospace)"/>
              </a:rPr>
              <a:t>(</a:t>
            </a:r>
            <a:r>
              <a:rPr lang="en-US" sz="1800" dirty="0">
                <a:solidFill>
                  <a:srgbClr val="41A6D9"/>
                </a:solidFill>
                <a:latin typeface="var(--font-monospace)"/>
              </a:rPr>
              <a:t>Message</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i="1" dirty="0">
                <a:solidFill>
                  <a:srgbClr val="ABB0B6"/>
                </a:solidFill>
                <a:latin typeface="var(--font-monospace)"/>
              </a:rPr>
              <a:t>// An array of a certain type</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5C6773"/>
                </a:solidFill>
                <a:latin typeface="var(--font-monospace)"/>
              </a:rPr>
              <a:t>optionalArrayOf</a:t>
            </a:r>
            <a:r>
              <a:rPr lang="en-US" sz="1800" dirty="0">
                <a:solidFill>
                  <a:srgbClr val="5C6773"/>
                </a:solidFill>
                <a:latin typeface="var(--font-monospace)"/>
              </a:rPr>
              <a:t>: </a:t>
            </a:r>
            <a:r>
              <a:rPr lang="en-US" sz="1800" dirty="0" err="1">
                <a:solidFill>
                  <a:srgbClr val="41A6D9"/>
                </a:solidFill>
                <a:latin typeface="var(--font-monospace)"/>
              </a:rPr>
              <a:t>PropTypes</a:t>
            </a:r>
            <a:r>
              <a:rPr lang="en-US" sz="1800" dirty="0" err="1">
                <a:solidFill>
                  <a:srgbClr val="5C6773"/>
                </a:solidFill>
                <a:latin typeface="var(--font-monospace)"/>
              </a:rPr>
              <a:t>.arrayOf</a:t>
            </a:r>
            <a:r>
              <a:rPr lang="en-US" sz="1800" dirty="0">
                <a:solidFill>
                  <a:srgbClr val="5C6773"/>
                </a:solidFill>
                <a:latin typeface="var(--font-monospace)"/>
              </a:rPr>
              <a:t>(</a:t>
            </a:r>
            <a:r>
              <a:rPr lang="en-US" sz="1800" dirty="0" err="1">
                <a:solidFill>
                  <a:srgbClr val="41A6D9"/>
                </a:solidFill>
                <a:latin typeface="var(--font-monospace)"/>
              </a:rPr>
              <a:t>PropTypes</a:t>
            </a:r>
            <a:r>
              <a:rPr lang="en-US" sz="1800" dirty="0" err="1">
                <a:solidFill>
                  <a:srgbClr val="5C6773"/>
                </a:solidFill>
                <a:latin typeface="var(--font-monospace)"/>
              </a:rPr>
              <a:t>.number</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5C6773"/>
                </a:solidFill>
                <a:latin typeface="var(--font-monospace)"/>
              </a:rPr>
              <a:t>  </a:t>
            </a:r>
            <a:r>
              <a:rPr lang="en-US" sz="1800" i="1" dirty="0">
                <a:solidFill>
                  <a:srgbClr val="ABB0B6"/>
                </a:solidFill>
                <a:latin typeface="var(--font-monospace)"/>
              </a:rPr>
              <a:t>// An object with property values of a certain type</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5C6773"/>
                </a:solidFill>
                <a:latin typeface="var(--font-monospace)"/>
              </a:rPr>
              <a:t>optionalObjectOf</a:t>
            </a:r>
            <a:r>
              <a:rPr lang="en-US" sz="1800" dirty="0">
                <a:solidFill>
                  <a:srgbClr val="5C6773"/>
                </a:solidFill>
                <a:latin typeface="var(--font-monospace)"/>
              </a:rPr>
              <a:t>: </a:t>
            </a:r>
            <a:r>
              <a:rPr lang="en-US" sz="1800" dirty="0" err="1">
                <a:solidFill>
                  <a:srgbClr val="41A6D9"/>
                </a:solidFill>
                <a:latin typeface="var(--font-monospace)"/>
              </a:rPr>
              <a:t>PropTypes</a:t>
            </a:r>
            <a:r>
              <a:rPr lang="en-US" sz="1800" dirty="0" err="1">
                <a:solidFill>
                  <a:srgbClr val="5C6773"/>
                </a:solidFill>
                <a:latin typeface="var(--font-monospace)"/>
              </a:rPr>
              <a:t>.objectOf</a:t>
            </a:r>
            <a:r>
              <a:rPr lang="en-US" sz="1800" dirty="0">
                <a:solidFill>
                  <a:srgbClr val="5C6773"/>
                </a:solidFill>
                <a:latin typeface="var(--font-monospace)"/>
              </a:rPr>
              <a:t>(</a:t>
            </a:r>
            <a:r>
              <a:rPr lang="en-US" sz="1800" dirty="0" err="1">
                <a:solidFill>
                  <a:srgbClr val="41A6D9"/>
                </a:solidFill>
                <a:latin typeface="var(--font-monospace)"/>
              </a:rPr>
              <a:t>PropTypes</a:t>
            </a:r>
            <a:r>
              <a:rPr lang="en-US" sz="1800" dirty="0" err="1">
                <a:solidFill>
                  <a:srgbClr val="5C6773"/>
                </a:solidFill>
                <a:latin typeface="var(--font-monospace)"/>
              </a:rPr>
              <a:t>.number</a:t>
            </a:r>
            <a:r>
              <a:rPr lang="en-US" sz="1800" dirty="0">
                <a:solidFill>
                  <a:srgbClr val="5C6773"/>
                </a:solidFill>
                <a:latin typeface="var(--font-monospace)"/>
              </a:rPr>
              <a:t>),</a:t>
            </a:r>
          </a:p>
        </p:txBody>
      </p:sp>
    </p:spTree>
    <p:extLst>
      <p:ext uri="{BB962C8B-B14F-4D97-AF65-F5344CB8AC3E}">
        <p14:creationId xmlns:p14="http://schemas.microsoft.com/office/powerpoint/2010/main" val="2494952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ECA831-8F98-AA4B-9182-DE8AB316EBC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33</a:t>
            </a:fld>
            <a:endParaRPr lang="ja-JP" altLang="en-US"/>
          </a:p>
        </p:txBody>
      </p:sp>
      <p:sp>
        <p:nvSpPr>
          <p:cNvPr id="3" name="Rectangle 2">
            <a:extLst>
              <a:ext uri="{FF2B5EF4-FFF2-40B4-BE49-F238E27FC236}">
                <a16:creationId xmlns:a16="http://schemas.microsoft.com/office/drawing/2014/main" id="{89F46949-60DD-064F-9943-146885D99EBB}"/>
              </a:ext>
            </a:extLst>
          </p:cNvPr>
          <p:cNvSpPr/>
          <p:nvPr/>
        </p:nvSpPr>
        <p:spPr>
          <a:xfrm>
            <a:off x="1482671" y="1278037"/>
            <a:ext cx="7862806" cy="5078313"/>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  </a:t>
            </a:r>
            <a:r>
              <a:rPr lang="en-US" sz="1800" i="1" dirty="0">
                <a:solidFill>
                  <a:srgbClr val="ABB0B6"/>
                </a:solidFill>
                <a:latin typeface="var(--font-monospace)"/>
              </a:rPr>
              <a:t>// An object taking on a particular shape</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5C6773"/>
                </a:solidFill>
                <a:latin typeface="var(--font-monospace)"/>
              </a:rPr>
              <a:t>optionalObjectWithShape</a:t>
            </a:r>
            <a:r>
              <a:rPr lang="en-US" sz="1800" dirty="0">
                <a:solidFill>
                  <a:srgbClr val="5C6773"/>
                </a:solidFill>
                <a:latin typeface="var(--font-monospace)"/>
              </a:rPr>
              <a:t>: </a:t>
            </a:r>
            <a:r>
              <a:rPr lang="en-US" sz="1800" dirty="0" err="1">
                <a:solidFill>
                  <a:srgbClr val="41A6D9"/>
                </a:solidFill>
                <a:latin typeface="var(--font-monospace)"/>
              </a:rPr>
              <a:t>PropTypes</a:t>
            </a:r>
            <a:r>
              <a:rPr lang="en-US" sz="1800" dirty="0" err="1">
                <a:solidFill>
                  <a:srgbClr val="5C6773"/>
                </a:solidFill>
                <a:latin typeface="var(--font-monospace)"/>
              </a:rPr>
              <a:t>.shape</a:t>
            </a:r>
            <a:r>
              <a:rPr lang="en-US" sz="1800" dirty="0">
                <a:solidFill>
                  <a:srgbClr val="5C6773"/>
                </a:solidFill>
                <a:latin typeface="var(--font-monospace)"/>
              </a:rPr>
              <a:t>({</a:t>
            </a:r>
          </a:p>
          <a:p>
            <a:r>
              <a:rPr lang="en-US" sz="1800" dirty="0">
                <a:solidFill>
                  <a:srgbClr val="5C6773"/>
                </a:solidFill>
                <a:latin typeface="var(--font-monospace)"/>
              </a:rPr>
              <a:t>    color: </a:t>
            </a:r>
            <a:r>
              <a:rPr lang="en-US" sz="1800" dirty="0" err="1">
                <a:solidFill>
                  <a:srgbClr val="41A6D9"/>
                </a:solidFill>
                <a:latin typeface="var(--font-monospace)"/>
              </a:rPr>
              <a:t>PropTypes</a:t>
            </a:r>
            <a:r>
              <a:rPr lang="en-US" sz="1800" dirty="0" err="1">
                <a:solidFill>
                  <a:srgbClr val="5C6773"/>
                </a:solidFill>
                <a:latin typeface="var(--font-monospace)"/>
              </a:rPr>
              <a:t>.string</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fontSize</a:t>
            </a:r>
            <a:r>
              <a:rPr lang="en-US" sz="1800" dirty="0">
                <a:solidFill>
                  <a:srgbClr val="5C6773"/>
                </a:solidFill>
                <a:latin typeface="var(--font-monospace)"/>
              </a:rPr>
              <a:t>: </a:t>
            </a:r>
            <a:r>
              <a:rPr lang="en-US" sz="1800" dirty="0" err="1">
                <a:solidFill>
                  <a:srgbClr val="41A6D9"/>
                </a:solidFill>
                <a:latin typeface="var(--font-monospace)"/>
              </a:rPr>
              <a:t>PropTypes</a:t>
            </a:r>
            <a:r>
              <a:rPr lang="en-US" sz="1800" dirty="0" err="1">
                <a:solidFill>
                  <a:srgbClr val="5C6773"/>
                </a:solidFill>
                <a:latin typeface="var(--font-monospace)"/>
              </a:rPr>
              <a:t>.number</a:t>
            </a:r>
            <a:endParaRPr lang="en-US" sz="1800" dirty="0">
              <a:solidFill>
                <a:srgbClr val="5C6773"/>
              </a:solidFill>
              <a:latin typeface="var(--font-monospace)"/>
            </a:endParaRP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i="1" dirty="0">
                <a:solidFill>
                  <a:srgbClr val="ABB0B6"/>
                </a:solidFill>
                <a:latin typeface="var(--font-monospace)"/>
              </a:rPr>
              <a:t>// An object with warnings on extra properties</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5C6773"/>
                </a:solidFill>
                <a:latin typeface="var(--font-monospace)"/>
              </a:rPr>
              <a:t>optionalObjectWithStrictShape</a:t>
            </a:r>
            <a:r>
              <a:rPr lang="en-US" sz="1800" dirty="0">
                <a:solidFill>
                  <a:srgbClr val="5C6773"/>
                </a:solidFill>
                <a:latin typeface="var(--font-monospace)"/>
              </a:rPr>
              <a:t>: </a:t>
            </a:r>
            <a:r>
              <a:rPr lang="en-US" sz="1800" dirty="0" err="1">
                <a:solidFill>
                  <a:srgbClr val="41A6D9"/>
                </a:solidFill>
                <a:latin typeface="var(--font-monospace)"/>
              </a:rPr>
              <a:t>PropTypes</a:t>
            </a:r>
            <a:r>
              <a:rPr lang="en-US" sz="1800" dirty="0" err="1">
                <a:solidFill>
                  <a:srgbClr val="5C6773"/>
                </a:solidFill>
                <a:latin typeface="var(--font-monospace)"/>
              </a:rPr>
              <a:t>.exact</a:t>
            </a:r>
            <a:r>
              <a:rPr lang="en-US" sz="1800" dirty="0">
                <a:solidFill>
                  <a:srgbClr val="5C6773"/>
                </a:solidFill>
                <a:latin typeface="var(--font-monospace)"/>
              </a:rPr>
              <a:t>({</a:t>
            </a:r>
          </a:p>
          <a:p>
            <a:r>
              <a:rPr lang="en-US" sz="1800" dirty="0">
                <a:solidFill>
                  <a:srgbClr val="5C6773"/>
                </a:solidFill>
                <a:latin typeface="var(--font-monospace)"/>
              </a:rPr>
              <a:t>    name: </a:t>
            </a:r>
            <a:r>
              <a:rPr lang="en-US" sz="1800" dirty="0" err="1">
                <a:solidFill>
                  <a:srgbClr val="41A6D9"/>
                </a:solidFill>
                <a:latin typeface="var(--font-monospace)"/>
              </a:rPr>
              <a:t>PropTypes</a:t>
            </a:r>
            <a:r>
              <a:rPr lang="en-US" sz="1800" dirty="0" err="1">
                <a:solidFill>
                  <a:srgbClr val="5C6773"/>
                </a:solidFill>
                <a:latin typeface="var(--font-monospace)"/>
              </a:rPr>
              <a:t>.string</a:t>
            </a:r>
            <a:r>
              <a:rPr lang="en-US" sz="1800" dirty="0">
                <a:solidFill>
                  <a:srgbClr val="5C6773"/>
                </a:solidFill>
                <a:latin typeface="var(--font-monospace)"/>
              </a:rPr>
              <a:t>,</a:t>
            </a:r>
          </a:p>
          <a:p>
            <a:r>
              <a:rPr lang="en-US" sz="1800" dirty="0">
                <a:solidFill>
                  <a:srgbClr val="5C6773"/>
                </a:solidFill>
                <a:latin typeface="var(--font-monospace)"/>
              </a:rPr>
              <a:t>    quantity: </a:t>
            </a:r>
            <a:r>
              <a:rPr lang="en-US" sz="1800" dirty="0" err="1">
                <a:solidFill>
                  <a:srgbClr val="41A6D9"/>
                </a:solidFill>
                <a:latin typeface="var(--font-monospace)"/>
              </a:rPr>
              <a:t>PropTypes</a:t>
            </a:r>
            <a:r>
              <a:rPr lang="en-US" sz="1800" dirty="0" err="1">
                <a:solidFill>
                  <a:srgbClr val="5C6773"/>
                </a:solidFill>
                <a:latin typeface="var(--font-monospace)"/>
              </a:rPr>
              <a:t>.number</a:t>
            </a:r>
            <a:endParaRPr lang="en-US" sz="1800" dirty="0">
              <a:solidFill>
                <a:srgbClr val="5C6773"/>
              </a:solidFill>
              <a:latin typeface="var(--font-monospace)"/>
            </a:endParaRPr>
          </a:p>
          <a:p>
            <a:r>
              <a:rPr lang="en-US" sz="1800" dirty="0">
                <a:solidFill>
                  <a:srgbClr val="5C6773"/>
                </a:solidFill>
                <a:latin typeface="var(--font-monospace)"/>
              </a:rPr>
              <a:t>  }),   </a:t>
            </a:r>
          </a:p>
          <a:p>
            <a:br>
              <a:rPr lang="en-US" sz="1800" dirty="0">
                <a:solidFill>
                  <a:srgbClr val="5C6773"/>
                </a:solidFill>
                <a:latin typeface="var(--font-monospace)"/>
              </a:rPr>
            </a:br>
            <a:r>
              <a:rPr lang="en-US" sz="1800" dirty="0">
                <a:solidFill>
                  <a:srgbClr val="5C6773"/>
                </a:solidFill>
                <a:latin typeface="var(--font-monospace)"/>
              </a:rPr>
              <a:t>  </a:t>
            </a:r>
            <a:r>
              <a:rPr lang="en-US" sz="1800" i="1" dirty="0">
                <a:solidFill>
                  <a:srgbClr val="ABB0B6"/>
                </a:solidFill>
                <a:latin typeface="var(--font-monospace)"/>
              </a:rPr>
              <a:t>// You can chain any of the above with `</a:t>
            </a:r>
            <a:r>
              <a:rPr lang="en-US" sz="1800" i="1" dirty="0" err="1">
                <a:solidFill>
                  <a:srgbClr val="ABB0B6"/>
                </a:solidFill>
                <a:latin typeface="var(--font-monospace)"/>
              </a:rPr>
              <a:t>isRequired</a:t>
            </a:r>
            <a:r>
              <a:rPr lang="en-US" sz="1800" i="1" dirty="0">
                <a:solidFill>
                  <a:srgbClr val="ABB0B6"/>
                </a:solidFill>
                <a:latin typeface="var(--font-monospace)"/>
              </a:rPr>
              <a:t>` to make sure a warning</a:t>
            </a:r>
            <a:endParaRPr lang="en-US" sz="1800" dirty="0">
              <a:solidFill>
                <a:srgbClr val="5C6773"/>
              </a:solidFill>
              <a:latin typeface="var(--font-monospace)"/>
            </a:endParaRPr>
          </a:p>
          <a:p>
            <a:r>
              <a:rPr lang="en-US" sz="1800" dirty="0">
                <a:solidFill>
                  <a:srgbClr val="5C6773"/>
                </a:solidFill>
                <a:latin typeface="var(--font-monospace)"/>
              </a:rPr>
              <a:t>  </a:t>
            </a:r>
            <a:r>
              <a:rPr lang="en-US" sz="1800" i="1" dirty="0">
                <a:solidFill>
                  <a:srgbClr val="ABB0B6"/>
                </a:solidFill>
                <a:latin typeface="var(--font-monospace)"/>
              </a:rPr>
              <a:t>// is shown if the prop isn't provided.</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5C6773"/>
                </a:solidFill>
                <a:latin typeface="var(--font-monospace)"/>
              </a:rPr>
              <a:t>requiredFunc</a:t>
            </a:r>
            <a:r>
              <a:rPr lang="en-US" sz="1800" dirty="0">
                <a:solidFill>
                  <a:srgbClr val="5C6773"/>
                </a:solidFill>
                <a:latin typeface="var(--font-monospace)"/>
              </a:rPr>
              <a:t>: </a:t>
            </a:r>
            <a:r>
              <a:rPr lang="en-US" sz="1800" dirty="0" err="1">
                <a:solidFill>
                  <a:srgbClr val="41A6D9"/>
                </a:solidFill>
                <a:latin typeface="var(--font-monospace)"/>
              </a:rPr>
              <a:t>PropTypes</a:t>
            </a:r>
            <a:r>
              <a:rPr lang="en-US" sz="1800" dirty="0" err="1">
                <a:solidFill>
                  <a:srgbClr val="5C6773"/>
                </a:solidFill>
                <a:latin typeface="var(--font-monospace)"/>
              </a:rPr>
              <a:t>.func.isRequired</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5C6773"/>
                </a:solidFill>
                <a:latin typeface="var(--font-monospace)"/>
              </a:rPr>
              <a:t>  </a:t>
            </a:r>
            <a:r>
              <a:rPr lang="en-US" sz="1800" i="1" dirty="0">
                <a:solidFill>
                  <a:srgbClr val="ABB0B6"/>
                </a:solidFill>
                <a:latin typeface="var(--font-monospace)"/>
              </a:rPr>
              <a:t>// A required value of any data type</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5C6773"/>
                </a:solidFill>
                <a:latin typeface="var(--font-monospace)"/>
              </a:rPr>
              <a:t>requiredAny</a:t>
            </a:r>
            <a:r>
              <a:rPr lang="en-US" sz="1800" dirty="0">
                <a:solidFill>
                  <a:srgbClr val="5C6773"/>
                </a:solidFill>
                <a:latin typeface="var(--font-monospace)"/>
              </a:rPr>
              <a:t>: </a:t>
            </a:r>
            <a:r>
              <a:rPr lang="en-US" sz="1800" dirty="0" err="1">
                <a:solidFill>
                  <a:srgbClr val="41A6D9"/>
                </a:solidFill>
                <a:latin typeface="var(--font-monospace)"/>
              </a:rPr>
              <a:t>PropTypes</a:t>
            </a:r>
            <a:r>
              <a:rPr lang="en-US" sz="1800" dirty="0" err="1">
                <a:solidFill>
                  <a:srgbClr val="5C6773"/>
                </a:solidFill>
                <a:latin typeface="var(--font-monospace)"/>
              </a:rPr>
              <a:t>.any.isRequired</a:t>
            </a:r>
            <a:r>
              <a:rPr lang="en-US" sz="1800" dirty="0">
                <a:solidFill>
                  <a:srgbClr val="5C6773"/>
                </a:solidFill>
                <a:latin typeface="var(--font-monospace)"/>
              </a:rPr>
              <a:t>,</a:t>
            </a:r>
          </a:p>
        </p:txBody>
      </p:sp>
    </p:spTree>
    <p:extLst>
      <p:ext uri="{BB962C8B-B14F-4D97-AF65-F5344CB8AC3E}">
        <p14:creationId xmlns:p14="http://schemas.microsoft.com/office/powerpoint/2010/main" val="1106511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8C5615-8E3D-C646-87C4-B1119E41286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34</a:t>
            </a:fld>
            <a:endParaRPr lang="ja-JP" altLang="en-US"/>
          </a:p>
        </p:txBody>
      </p:sp>
      <p:sp>
        <p:nvSpPr>
          <p:cNvPr id="3" name="Rectangle 2">
            <a:extLst>
              <a:ext uri="{FF2B5EF4-FFF2-40B4-BE49-F238E27FC236}">
                <a16:creationId xmlns:a16="http://schemas.microsoft.com/office/drawing/2014/main" id="{1DF7D680-EDE6-2445-8643-C2E205AD1EE7}"/>
              </a:ext>
            </a:extLst>
          </p:cNvPr>
          <p:cNvSpPr/>
          <p:nvPr/>
        </p:nvSpPr>
        <p:spPr>
          <a:xfrm>
            <a:off x="1518835" y="2197894"/>
            <a:ext cx="8648054" cy="3139321"/>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  </a:t>
            </a:r>
            <a:r>
              <a:rPr lang="en-US" sz="1800" i="1" dirty="0">
                <a:solidFill>
                  <a:srgbClr val="ABB0B6"/>
                </a:solidFill>
                <a:latin typeface="var(--font-monospace)"/>
              </a:rPr>
              <a:t>// You can also specify a custom validator. It should return an Error</a:t>
            </a:r>
            <a:endParaRPr lang="en-US" sz="1800" dirty="0">
              <a:solidFill>
                <a:srgbClr val="5C6773"/>
              </a:solidFill>
              <a:latin typeface="var(--font-monospace)"/>
            </a:endParaRPr>
          </a:p>
          <a:p>
            <a:r>
              <a:rPr lang="en-US" sz="1800" dirty="0">
                <a:solidFill>
                  <a:srgbClr val="5C6773"/>
                </a:solidFill>
                <a:latin typeface="var(--font-monospace)"/>
              </a:rPr>
              <a:t>  </a:t>
            </a:r>
            <a:r>
              <a:rPr lang="en-US" sz="1800" i="1" dirty="0">
                <a:solidFill>
                  <a:srgbClr val="ABB0B6"/>
                </a:solidFill>
                <a:latin typeface="var(--font-monospace)"/>
              </a:rPr>
              <a:t>// object if the validation fails. Don't `</a:t>
            </a:r>
            <a:r>
              <a:rPr lang="en-US" sz="1800" i="1" dirty="0" err="1">
                <a:solidFill>
                  <a:srgbClr val="ABB0B6"/>
                </a:solidFill>
                <a:latin typeface="var(--font-monospace)"/>
              </a:rPr>
              <a:t>console.warn</a:t>
            </a:r>
            <a:r>
              <a:rPr lang="en-US" sz="1800" i="1" dirty="0">
                <a:solidFill>
                  <a:srgbClr val="ABB0B6"/>
                </a:solidFill>
                <a:latin typeface="var(--font-monospace)"/>
              </a:rPr>
              <a:t>` or throw, as this</a:t>
            </a:r>
            <a:endParaRPr lang="en-US" sz="1800" dirty="0">
              <a:solidFill>
                <a:srgbClr val="5C6773"/>
              </a:solidFill>
              <a:latin typeface="var(--font-monospace)"/>
            </a:endParaRPr>
          </a:p>
          <a:p>
            <a:r>
              <a:rPr lang="en-US" sz="1800" dirty="0">
                <a:solidFill>
                  <a:srgbClr val="5C6773"/>
                </a:solidFill>
                <a:latin typeface="var(--font-monospace)"/>
              </a:rPr>
              <a:t>  </a:t>
            </a:r>
            <a:r>
              <a:rPr lang="en-US" sz="1800" i="1" dirty="0">
                <a:solidFill>
                  <a:srgbClr val="ABB0B6"/>
                </a:solidFill>
                <a:latin typeface="var(--font-monospace)"/>
              </a:rPr>
              <a:t>// won't work inside `</a:t>
            </a:r>
            <a:r>
              <a:rPr lang="en-US" sz="1800" i="1" dirty="0" err="1">
                <a:solidFill>
                  <a:srgbClr val="ABB0B6"/>
                </a:solidFill>
                <a:latin typeface="var(--font-monospace)"/>
              </a:rPr>
              <a:t>oneOfType</a:t>
            </a:r>
            <a:r>
              <a:rPr lang="en-US" sz="1800" i="1" dirty="0">
                <a:solidFill>
                  <a:srgbClr val="ABB0B6"/>
                </a:solidFill>
                <a:latin typeface="var(--font-monospace)"/>
              </a:rPr>
              <a:t>`.</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5C6773"/>
                </a:solidFill>
                <a:latin typeface="var(--font-monospace)"/>
              </a:rPr>
              <a:t>customProp</a:t>
            </a:r>
            <a:r>
              <a:rPr lang="en-US" sz="1800" dirty="0">
                <a:solidFill>
                  <a:srgbClr val="5C6773"/>
                </a:solidFill>
                <a:latin typeface="var(--font-monospace)"/>
              </a:rPr>
              <a:t>: </a:t>
            </a:r>
            <a:r>
              <a:rPr lang="en-US" sz="1800" dirty="0">
                <a:solidFill>
                  <a:srgbClr val="F2590C"/>
                </a:solidFill>
                <a:latin typeface="var(--font-monospace)"/>
              </a:rPr>
              <a:t>function</a:t>
            </a:r>
            <a:r>
              <a:rPr lang="en-US" sz="1800" dirty="0">
                <a:solidFill>
                  <a:srgbClr val="5C6773"/>
                </a:solidFill>
                <a:latin typeface="var(--font-monospace)"/>
              </a:rPr>
              <a:t>(props, </a:t>
            </a:r>
            <a:r>
              <a:rPr lang="en-US" sz="1800" dirty="0" err="1">
                <a:solidFill>
                  <a:srgbClr val="5C6773"/>
                </a:solidFill>
                <a:latin typeface="var(--font-monospace)"/>
              </a:rPr>
              <a:t>propName</a:t>
            </a:r>
            <a:r>
              <a:rPr lang="en-US" sz="1800" dirty="0">
                <a:solidFill>
                  <a:srgbClr val="5C6773"/>
                </a:solidFill>
                <a:latin typeface="var(--font-monospace)"/>
              </a:rPr>
              <a:t>, </a:t>
            </a:r>
            <a:r>
              <a:rPr lang="en-US" sz="1800" dirty="0" err="1">
                <a:solidFill>
                  <a:srgbClr val="5C6773"/>
                </a:solidFill>
                <a:latin typeface="var(--font-monospace)"/>
              </a:rPr>
              <a:t>componentName</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if</a:t>
            </a:r>
            <a:r>
              <a:rPr lang="en-US" sz="1800" dirty="0">
                <a:solidFill>
                  <a:srgbClr val="5C6773"/>
                </a:solidFill>
                <a:latin typeface="var(--font-monospace)"/>
              </a:rPr>
              <a:t> (!</a:t>
            </a:r>
            <a:r>
              <a:rPr lang="en-US" sz="1800" dirty="0">
                <a:solidFill>
                  <a:srgbClr val="4DBF99"/>
                </a:solidFill>
                <a:latin typeface="var(--font-monospace)"/>
              </a:rPr>
              <a:t>/</a:t>
            </a:r>
            <a:r>
              <a:rPr lang="en-US" sz="1800" dirty="0" err="1">
                <a:solidFill>
                  <a:srgbClr val="4DBF99"/>
                </a:solidFill>
                <a:latin typeface="var(--font-monospace)"/>
              </a:rPr>
              <a:t>matchme</a:t>
            </a:r>
            <a:r>
              <a:rPr lang="en-US" sz="1800" dirty="0">
                <a:solidFill>
                  <a:srgbClr val="4DBF99"/>
                </a:solidFill>
                <a:latin typeface="var(--font-monospace)"/>
              </a:rPr>
              <a:t>/</a:t>
            </a:r>
            <a:r>
              <a:rPr lang="en-US" sz="1800" dirty="0">
                <a:solidFill>
                  <a:srgbClr val="5C6773"/>
                </a:solidFill>
                <a:latin typeface="var(--font-monospace)"/>
              </a:rPr>
              <a:t>.test(props[</a:t>
            </a:r>
            <a:r>
              <a:rPr lang="en-US" sz="1800" dirty="0" err="1">
                <a:solidFill>
                  <a:srgbClr val="5C6773"/>
                </a:solidFill>
                <a:latin typeface="var(--font-monospace)"/>
              </a:rPr>
              <a:t>propName</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r>
              <a:rPr lang="en-US" sz="1800" dirty="0">
                <a:solidFill>
                  <a:srgbClr val="F2590C"/>
                </a:solidFill>
                <a:latin typeface="var(--font-monospace)"/>
              </a:rPr>
              <a:t>new</a:t>
            </a:r>
            <a:r>
              <a:rPr lang="en-US" sz="1800" dirty="0">
                <a:solidFill>
                  <a:srgbClr val="5C6773"/>
                </a:solidFill>
                <a:latin typeface="var(--font-monospace)"/>
              </a:rPr>
              <a:t> </a:t>
            </a:r>
            <a:r>
              <a:rPr lang="en-US" sz="1800" dirty="0">
                <a:solidFill>
                  <a:srgbClr val="41A6D9"/>
                </a:solidFill>
                <a:latin typeface="var(--font-monospace)"/>
              </a:rPr>
              <a:t>Error</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86B300"/>
                </a:solidFill>
                <a:latin typeface="var(--font-monospace)"/>
              </a:rPr>
              <a:t>'Invalid prop `'</a:t>
            </a:r>
            <a:r>
              <a:rPr lang="en-US" sz="1800" dirty="0">
                <a:solidFill>
                  <a:srgbClr val="5C6773"/>
                </a:solidFill>
                <a:latin typeface="var(--font-monospace)"/>
              </a:rPr>
              <a:t> + </a:t>
            </a:r>
            <a:r>
              <a:rPr lang="en-US" sz="1800" dirty="0" err="1">
                <a:solidFill>
                  <a:srgbClr val="5C6773"/>
                </a:solidFill>
                <a:latin typeface="var(--font-monospace)"/>
              </a:rPr>
              <a:t>propName</a:t>
            </a:r>
            <a:r>
              <a:rPr lang="en-US" sz="1800" dirty="0">
                <a:solidFill>
                  <a:srgbClr val="5C6773"/>
                </a:solidFill>
                <a:latin typeface="var(--font-monospace)"/>
              </a:rPr>
              <a:t> + </a:t>
            </a:r>
            <a:r>
              <a:rPr lang="en-US" sz="1800" dirty="0">
                <a:solidFill>
                  <a:srgbClr val="86B300"/>
                </a:solidFill>
                <a:latin typeface="var(--font-monospace)"/>
              </a:rPr>
              <a:t>'` supplied to'</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86B300"/>
                </a:solidFill>
                <a:latin typeface="var(--font-monospace)"/>
              </a:rPr>
              <a:t>' `'</a:t>
            </a:r>
            <a:r>
              <a:rPr lang="en-US" sz="1800" dirty="0">
                <a:solidFill>
                  <a:srgbClr val="5C6773"/>
                </a:solidFill>
                <a:latin typeface="var(--font-monospace)"/>
              </a:rPr>
              <a:t> + </a:t>
            </a:r>
            <a:r>
              <a:rPr lang="en-US" sz="1800" dirty="0" err="1">
                <a:solidFill>
                  <a:srgbClr val="5C6773"/>
                </a:solidFill>
                <a:latin typeface="var(--font-monospace)"/>
              </a:rPr>
              <a:t>componentName</a:t>
            </a:r>
            <a:r>
              <a:rPr lang="en-US" sz="1800" dirty="0">
                <a:solidFill>
                  <a:srgbClr val="5C6773"/>
                </a:solidFill>
                <a:latin typeface="var(--font-monospace)"/>
              </a:rPr>
              <a:t> + </a:t>
            </a:r>
            <a:r>
              <a:rPr lang="en-US" sz="1800" dirty="0">
                <a:solidFill>
                  <a:srgbClr val="86B300"/>
                </a:solidFill>
                <a:latin typeface="var(--font-monospace)"/>
              </a:rPr>
              <a:t>'`. Validation failed.'</a:t>
            </a:r>
            <a:endParaRPr lang="en-US" sz="1800" dirty="0">
              <a:solidFill>
                <a:srgbClr val="5C6773"/>
              </a:solidFill>
              <a:latin typeface="var(--font-monospace)"/>
            </a:endParaRP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  },</a:t>
            </a:r>
          </a:p>
        </p:txBody>
      </p:sp>
    </p:spTree>
    <p:extLst>
      <p:ext uri="{BB962C8B-B14F-4D97-AF65-F5344CB8AC3E}">
        <p14:creationId xmlns:p14="http://schemas.microsoft.com/office/powerpoint/2010/main" val="1557874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584B12-80AE-1D43-AEED-1B8FCA959C3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35</a:t>
            </a:fld>
            <a:endParaRPr lang="ja-JP" altLang="en-US"/>
          </a:p>
        </p:txBody>
      </p:sp>
      <p:sp>
        <p:nvSpPr>
          <p:cNvPr id="3" name="Rectangle 2">
            <a:extLst>
              <a:ext uri="{FF2B5EF4-FFF2-40B4-BE49-F238E27FC236}">
                <a16:creationId xmlns:a16="http://schemas.microsoft.com/office/drawing/2014/main" id="{CE40F97E-6697-8049-A138-2B5A8D2D303E}"/>
              </a:ext>
            </a:extLst>
          </p:cNvPr>
          <p:cNvSpPr/>
          <p:nvPr/>
        </p:nvSpPr>
        <p:spPr>
          <a:xfrm>
            <a:off x="1022889" y="1767007"/>
            <a:ext cx="10330912" cy="3970318"/>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  </a:t>
            </a:r>
            <a:r>
              <a:rPr lang="en-US" sz="1800" i="1" dirty="0">
                <a:solidFill>
                  <a:srgbClr val="ABB0B6"/>
                </a:solidFill>
                <a:latin typeface="var(--font-monospace)"/>
              </a:rPr>
              <a:t>// You can also supply a custom validator to `</a:t>
            </a:r>
            <a:r>
              <a:rPr lang="en-US" sz="1800" i="1" dirty="0" err="1">
                <a:solidFill>
                  <a:srgbClr val="ABB0B6"/>
                </a:solidFill>
                <a:latin typeface="var(--font-monospace)"/>
              </a:rPr>
              <a:t>arrayOf</a:t>
            </a:r>
            <a:r>
              <a:rPr lang="en-US" sz="1800" i="1" dirty="0">
                <a:solidFill>
                  <a:srgbClr val="ABB0B6"/>
                </a:solidFill>
                <a:latin typeface="var(--font-monospace)"/>
              </a:rPr>
              <a:t>` and `</a:t>
            </a:r>
            <a:r>
              <a:rPr lang="en-US" sz="1800" i="1" dirty="0" err="1">
                <a:solidFill>
                  <a:srgbClr val="ABB0B6"/>
                </a:solidFill>
                <a:latin typeface="var(--font-monospace)"/>
              </a:rPr>
              <a:t>objectOf</a:t>
            </a:r>
            <a:r>
              <a:rPr lang="en-US" sz="1800" i="1" dirty="0">
                <a:solidFill>
                  <a:srgbClr val="ABB0B6"/>
                </a:solidFill>
                <a:latin typeface="var(--font-monospace)"/>
              </a:rPr>
              <a:t>`.</a:t>
            </a:r>
            <a:endParaRPr lang="en-US" sz="1800" dirty="0">
              <a:solidFill>
                <a:srgbClr val="5C6773"/>
              </a:solidFill>
              <a:latin typeface="var(--font-monospace)"/>
            </a:endParaRPr>
          </a:p>
          <a:p>
            <a:r>
              <a:rPr lang="en-US" sz="1800" dirty="0">
                <a:solidFill>
                  <a:srgbClr val="5C6773"/>
                </a:solidFill>
                <a:latin typeface="var(--font-monospace)"/>
              </a:rPr>
              <a:t>  </a:t>
            </a:r>
            <a:r>
              <a:rPr lang="en-US" sz="1800" i="1" dirty="0">
                <a:solidFill>
                  <a:srgbClr val="ABB0B6"/>
                </a:solidFill>
                <a:latin typeface="var(--font-monospace)"/>
              </a:rPr>
              <a:t>// It should return an Error object if the validation fails. The validator</a:t>
            </a:r>
            <a:endParaRPr lang="en-US" sz="1800" dirty="0">
              <a:solidFill>
                <a:srgbClr val="5C6773"/>
              </a:solidFill>
              <a:latin typeface="var(--font-monospace)"/>
            </a:endParaRPr>
          </a:p>
          <a:p>
            <a:r>
              <a:rPr lang="en-US" sz="1800" dirty="0">
                <a:solidFill>
                  <a:srgbClr val="5C6773"/>
                </a:solidFill>
                <a:latin typeface="var(--font-monospace)"/>
              </a:rPr>
              <a:t>  </a:t>
            </a:r>
            <a:r>
              <a:rPr lang="en-US" sz="1800" i="1" dirty="0">
                <a:solidFill>
                  <a:srgbClr val="ABB0B6"/>
                </a:solidFill>
                <a:latin typeface="var(--font-monospace)"/>
              </a:rPr>
              <a:t>// will be called for each key in the array or object. The first two</a:t>
            </a:r>
            <a:endParaRPr lang="en-US" sz="1800" dirty="0">
              <a:solidFill>
                <a:srgbClr val="5C6773"/>
              </a:solidFill>
              <a:latin typeface="var(--font-monospace)"/>
            </a:endParaRPr>
          </a:p>
          <a:p>
            <a:r>
              <a:rPr lang="en-US" sz="1800" dirty="0">
                <a:solidFill>
                  <a:srgbClr val="5C6773"/>
                </a:solidFill>
                <a:latin typeface="var(--font-monospace)"/>
              </a:rPr>
              <a:t>  </a:t>
            </a:r>
            <a:r>
              <a:rPr lang="en-US" sz="1800" i="1" dirty="0">
                <a:solidFill>
                  <a:srgbClr val="ABB0B6"/>
                </a:solidFill>
                <a:latin typeface="var(--font-monospace)"/>
              </a:rPr>
              <a:t>// arguments of the validator are the array or object itself, and the</a:t>
            </a:r>
            <a:endParaRPr lang="en-US" sz="1800" dirty="0">
              <a:solidFill>
                <a:srgbClr val="5C6773"/>
              </a:solidFill>
              <a:latin typeface="var(--font-monospace)"/>
            </a:endParaRPr>
          </a:p>
          <a:p>
            <a:r>
              <a:rPr lang="en-US" sz="1800" dirty="0">
                <a:solidFill>
                  <a:srgbClr val="5C6773"/>
                </a:solidFill>
                <a:latin typeface="var(--font-monospace)"/>
              </a:rPr>
              <a:t>  </a:t>
            </a:r>
            <a:r>
              <a:rPr lang="en-US" sz="1800" i="1" dirty="0">
                <a:solidFill>
                  <a:srgbClr val="ABB0B6"/>
                </a:solidFill>
                <a:latin typeface="var(--font-monospace)"/>
              </a:rPr>
              <a:t>// current item's key.</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5C6773"/>
                </a:solidFill>
                <a:latin typeface="var(--font-monospace)"/>
              </a:rPr>
              <a:t>customArrayProp</a:t>
            </a:r>
            <a:r>
              <a:rPr lang="en-US" sz="1800" dirty="0">
                <a:solidFill>
                  <a:srgbClr val="5C6773"/>
                </a:solidFill>
                <a:latin typeface="var(--font-monospace)"/>
              </a:rPr>
              <a:t>: </a:t>
            </a:r>
            <a:r>
              <a:rPr lang="en-US" sz="1800" dirty="0" err="1">
                <a:solidFill>
                  <a:srgbClr val="41A6D9"/>
                </a:solidFill>
                <a:latin typeface="var(--font-monospace)"/>
              </a:rPr>
              <a:t>PropTypes</a:t>
            </a:r>
            <a:r>
              <a:rPr lang="en-US" sz="1800" dirty="0" err="1">
                <a:solidFill>
                  <a:srgbClr val="5C6773"/>
                </a:solidFill>
                <a:latin typeface="var(--font-monospace)"/>
              </a:rPr>
              <a:t>.arrayOf</a:t>
            </a:r>
            <a:r>
              <a:rPr lang="en-US" sz="1800" dirty="0">
                <a:solidFill>
                  <a:srgbClr val="5C6773"/>
                </a:solidFill>
                <a:latin typeface="var(--font-monospace)"/>
              </a:rPr>
              <a:t>(</a:t>
            </a:r>
            <a:r>
              <a:rPr lang="en-US" sz="1800" dirty="0">
                <a:solidFill>
                  <a:srgbClr val="F2590C"/>
                </a:solidFill>
                <a:latin typeface="var(--font-monospace)"/>
              </a:rPr>
              <a:t>function</a:t>
            </a:r>
            <a:r>
              <a:rPr lang="en-US" sz="1800" dirty="0">
                <a:solidFill>
                  <a:srgbClr val="5C6773"/>
                </a:solidFill>
                <a:latin typeface="var(--font-monospace)"/>
              </a:rPr>
              <a:t>(</a:t>
            </a:r>
            <a:r>
              <a:rPr lang="en-US" sz="1800" dirty="0" err="1">
                <a:solidFill>
                  <a:srgbClr val="5C6773"/>
                </a:solidFill>
                <a:latin typeface="var(--font-monospace)"/>
              </a:rPr>
              <a:t>propValue</a:t>
            </a:r>
            <a:r>
              <a:rPr lang="en-US" sz="1800" dirty="0">
                <a:solidFill>
                  <a:srgbClr val="5C6773"/>
                </a:solidFill>
                <a:latin typeface="var(--font-monospace)"/>
              </a:rPr>
              <a:t>, key, </a:t>
            </a:r>
            <a:r>
              <a:rPr lang="en-US" sz="1800" dirty="0" err="1">
                <a:solidFill>
                  <a:srgbClr val="5C6773"/>
                </a:solidFill>
                <a:latin typeface="var(--font-monospace)"/>
              </a:rPr>
              <a:t>componentName</a:t>
            </a:r>
            <a:r>
              <a:rPr lang="en-US" sz="1800" dirty="0">
                <a:solidFill>
                  <a:srgbClr val="5C6773"/>
                </a:solidFill>
                <a:latin typeface="var(--font-monospace)"/>
              </a:rPr>
              <a:t>, location, </a:t>
            </a:r>
            <a:r>
              <a:rPr lang="en-US" sz="1800" dirty="0" err="1">
                <a:solidFill>
                  <a:srgbClr val="5C6773"/>
                </a:solidFill>
                <a:latin typeface="var(--font-monospace)"/>
              </a:rPr>
              <a:t>propFullName</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if</a:t>
            </a:r>
            <a:r>
              <a:rPr lang="en-US" sz="1800" dirty="0">
                <a:solidFill>
                  <a:srgbClr val="5C6773"/>
                </a:solidFill>
                <a:latin typeface="var(--font-monospace)"/>
              </a:rPr>
              <a:t> (!</a:t>
            </a:r>
            <a:r>
              <a:rPr lang="en-US" sz="1800" dirty="0">
                <a:solidFill>
                  <a:srgbClr val="4DBF99"/>
                </a:solidFill>
                <a:latin typeface="var(--font-monospace)"/>
              </a:rPr>
              <a:t>/</a:t>
            </a:r>
            <a:r>
              <a:rPr lang="en-US" sz="1800" dirty="0" err="1">
                <a:solidFill>
                  <a:srgbClr val="4DBF99"/>
                </a:solidFill>
                <a:latin typeface="var(--font-monospace)"/>
              </a:rPr>
              <a:t>matchme</a:t>
            </a:r>
            <a:r>
              <a:rPr lang="en-US" sz="1800" dirty="0">
                <a:solidFill>
                  <a:srgbClr val="4DBF99"/>
                </a:solidFill>
                <a:latin typeface="var(--font-monospace)"/>
              </a:rPr>
              <a:t>/</a:t>
            </a:r>
            <a:r>
              <a:rPr lang="en-US" sz="1800" dirty="0">
                <a:solidFill>
                  <a:srgbClr val="5C6773"/>
                </a:solidFill>
                <a:latin typeface="var(--font-monospace)"/>
              </a:rPr>
              <a:t>.test(</a:t>
            </a:r>
            <a:r>
              <a:rPr lang="en-US" sz="1800" dirty="0" err="1">
                <a:solidFill>
                  <a:srgbClr val="5C6773"/>
                </a:solidFill>
                <a:latin typeface="var(--font-monospace)"/>
              </a:rPr>
              <a:t>propValue</a:t>
            </a:r>
            <a:r>
              <a:rPr lang="en-US" sz="1800" dirty="0">
                <a:solidFill>
                  <a:srgbClr val="5C6773"/>
                </a:solidFill>
                <a:latin typeface="var(--font-monospace)"/>
              </a:rPr>
              <a:t>[key]))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r>
              <a:rPr lang="en-US" sz="1800" dirty="0">
                <a:solidFill>
                  <a:srgbClr val="F2590C"/>
                </a:solidFill>
                <a:latin typeface="var(--font-monospace)"/>
              </a:rPr>
              <a:t>new</a:t>
            </a:r>
            <a:r>
              <a:rPr lang="en-US" sz="1800" dirty="0">
                <a:solidFill>
                  <a:srgbClr val="5C6773"/>
                </a:solidFill>
                <a:latin typeface="var(--font-monospace)"/>
              </a:rPr>
              <a:t> </a:t>
            </a:r>
            <a:r>
              <a:rPr lang="en-US" sz="1800" dirty="0">
                <a:solidFill>
                  <a:srgbClr val="41A6D9"/>
                </a:solidFill>
                <a:latin typeface="var(--font-monospace)"/>
              </a:rPr>
              <a:t>Error</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86B300"/>
                </a:solidFill>
                <a:latin typeface="var(--font-monospace)"/>
              </a:rPr>
              <a:t>'Invalid prop `'</a:t>
            </a:r>
            <a:r>
              <a:rPr lang="en-US" sz="1800" dirty="0">
                <a:solidFill>
                  <a:srgbClr val="5C6773"/>
                </a:solidFill>
                <a:latin typeface="var(--font-monospace)"/>
              </a:rPr>
              <a:t> + </a:t>
            </a:r>
            <a:r>
              <a:rPr lang="en-US" sz="1800" dirty="0" err="1">
                <a:solidFill>
                  <a:srgbClr val="5C6773"/>
                </a:solidFill>
                <a:latin typeface="var(--font-monospace)"/>
              </a:rPr>
              <a:t>propFullName</a:t>
            </a:r>
            <a:r>
              <a:rPr lang="en-US" sz="1800" dirty="0">
                <a:solidFill>
                  <a:srgbClr val="5C6773"/>
                </a:solidFill>
                <a:latin typeface="var(--font-monospace)"/>
              </a:rPr>
              <a:t> + </a:t>
            </a:r>
            <a:r>
              <a:rPr lang="en-US" sz="1800" dirty="0">
                <a:solidFill>
                  <a:srgbClr val="86B300"/>
                </a:solidFill>
                <a:latin typeface="var(--font-monospace)"/>
              </a:rPr>
              <a:t>'` supplied to'</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86B300"/>
                </a:solidFill>
                <a:latin typeface="var(--font-monospace)"/>
              </a:rPr>
              <a:t>' `'</a:t>
            </a:r>
            <a:r>
              <a:rPr lang="en-US" sz="1800" dirty="0">
                <a:solidFill>
                  <a:srgbClr val="5C6773"/>
                </a:solidFill>
                <a:latin typeface="var(--font-monospace)"/>
              </a:rPr>
              <a:t> + </a:t>
            </a:r>
            <a:r>
              <a:rPr lang="en-US" sz="1800" dirty="0" err="1">
                <a:solidFill>
                  <a:srgbClr val="5C6773"/>
                </a:solidFill>
                <a:latin typeface="var(--font-monospace)"/>
              </a:rPr>
              <a:t>componentName</a:t>
            </a:r>
            <a:r>
              <a:rPr lang="en-US" sz="1800" dirty="0">
                <a:solidFill>
                  <a:srgbClr val="5C6773"/>
                </a:solidFill>
                <a:latin typeface="var(--font-monospace)"/>
              </a:rPr>
              <a:t> + </a:t>
            </a:r>
            <a:r>
              <a:rPr lang="en-US" sz="1800" dirty="0">
                <a:solidFill>
                  <a:srgbClr val="86B300"/>
                </a:solidFill>
                <a:latin typeface="var(--font-monospace)"/>
              </a:rPr>
              <a:t>'`. Validation failed.'</a:t>
            </a:r>
            <a:endParaRPr lang="en-US" sz="1800" dirty="0">
              <a:solidFill>
                <a:srgbClr val="5C6773"/>
              </a:solidFill>
              <a:latin typeface="var(--font-monospace)"/>
            </a:endParaRP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14951588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C78CBE-9294-444F-8968-A696BB862FB5}"/>
              </a:ext>
            </a:extLst>
          </p:cNvPr>
          <p:cNvSpPr>
            <a:spLocks noGrp="1"/>
          </p:cNvSpPr>
          <p:nvPr>
            <p:ph type="title"/>
          </p:nvPr>
        </p:nvSpPr>
        <p:spPr/>
        <p:txBody>
          <a:bodyPr/>
          <a:lstStyle/>
          <a:p>
            <a:r>
              <a:rPr lang="en-US" dirty="0"/>
              <a:t>Requiring Single Child</a:t>
            </a:r>
            <a:endParaRPr lang="en-VN" dirty="0"/>
          </a:p>
        </p:txBody>
      </p:sp>
      <p:sp>
        <p:nvSpPr>
          <p:cNvPr id="2" name="Slide Number Placeholder 1">
            <a:extLst>
              <a:ext uri="{FF2B5EF4-FFF2-40B4-BE49-F238E27FC236}">
                <a16:creationId xmlns:a16="http://schemas.microsoft.com/office/drawing/2014/main" id="{1764B0D9-6200-BF49-AA81-1DD949EA8EC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36</a:t>
            </a:fld>
            <a:endParaRPr lang="ja-JP" altLang="en-US"/>
          </a:p>
        </p:txBody>
      </p:sp>
      <p:sp>
        <p:nvSpPr>
          <p:cNvPr id="4" name="Rectangle 3">
            <a:extLst>
              <a:ext uri="{FF2B5EF4-FFF2-40B4-BE49-F238E27FC236}">
                <a16:creationId xmlns:a16="http://schemas.microsoft.com/office/drawing/2014/main" id="{B9E987EF-9340-D04C-A324-BFFD894B838E}"/>
              </a:ext>
            </a:extLst>
          </p:cNvPr>
          <p:cNvSpPr/>
          <p:nvPr/>
        </p:nvSpPr>
        <p:spPr>
          <a:xfrm>
            <a:off x="557939" y="1488217"/>
            <a:ext cx="11065789" cy="707886"/>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With </a:t>
            </a:r>
            <a:r>
              <a:rPr lang="en-US" sz="2000" dirty="0" err="1">
                <a:highlight>
                  <a:srgbClr val="FFFF00"/>
                </a:highlight>
                <a:latin typeface="Arial" panose="020B0604020202020204" pitchFamily="34" charset="0"/>
                <a:cs typeface="Arial" panose="020B0604020202020204" pitchFamily="34" charset="0"/>
              </a:rPr>
              <a:t>PropTypes.element</a:t>
            </a:r>
            <a:r>
              <a:rPr lang="en-US" sz="2000" dirty="0">
                <a:latin typeface="Arial" panose="020B0604020202020204" pitchFamily="34" charset="0"/>
                <a:cs typeface="Arial" panose="020B0604020202020204" pitchFamily="34" charset="0"/>
              </a:rPr>
              <a:t> you can specify that only a single child can be passed to a component as children.</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64A32CF6-AD44-D647-AE74-5E514EE47591}"/>
              </a:ext>
            </a:extLst>
          </p:cNvPr>
          <p:cNvSpPr/>
          <p:nvPr/>
        </p:nvSpPr>
        <p:spPr>
          <a:xfrm>
            <a:off x="2087105" y="1920161"/>
            <a:ext cx="7335864" cy="4801314"/>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import</a:t>
            </a:r>
            <a:r>
              <a:rPr lang="en-US" sz="1800" dirty="0">
                <a:solidFill>
                  <a:srgbClr val="5C6773"/>
                </a:solidFill>
                <a:latin typeface="var(--font-monospace)"/>
              </a:rPr>
              <a:t> </a:t>
            </a:r>
            <a:r>
              <a:rPr lang="en-US" sz="1800" dirty="0" err="1">
                <a:solidFill>
                  <a:srgbClr val="41A6D9"/>
                </a:solidFill>
                <a:latin typeface="var(--font-monospace)"/>
              </a:rPr>
              <a:t>PropTypes</a:t>
            </a:r>
            <a:r>
              <a:rPr lang="en-US" sz="1800" dirty="0">
                <a:solidFill>
                  <a:srgbClr val="5C6773"/>
                </a:solidFill>
                <a:latin typeface="var(--font-monospace)"/>
              </a:rPr>
              <a:t> </a:t>
            </a:r>
            <a:r>
              <a:rPr lang="en-US" sz="1800" dirty="0">
                <a:solidFill>
                  <a:srgbClr val="F2590C"/>
                </a:solidFill>
                <a:latin typeface="var(--font-monospace)"/>
              </a:rPr>
              <a:t>from</a:t>
            </a:r>
            <a:r>
              <a:rPr lang="en-US" sz="1800" dirty="0">
                <a:solidFill>
                  <a:srgbClr val="5C6773"/>
                </a:solidFill>
                <a:latin typeface="var(--font-monospace)"/>
              </a:rPr>
              <a:t> </a:t>
            </a:r>
            <a:r>
              <a:rPr lang="en-US" sz="1800" dirty="0">
                <a:solidFill>
                  <a:srgbClr val="86B300"/>
                </a:solidFill>
                <a:latin typeface="var(--font-monospace)"/>
              </a:rPr>
              <a:t>'prop-types'</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class</a:t>
            </a:r>
            <a:r>
              <a:rPr lang="en-US" sz="1800" dirty="0">
                <a:solidFill>
                  <a:srgbClr val="5C6773"/>
                </a:solidFill>
                <a:latin typeface="var(--font-monospace)"/>
              </a:rPr>
              <a:t> </a:t>
            </a:r>
            <a:r>
              <a:rPr lang="en-US" sz="1800" dirty="0" err="1">
                <a:solidFill>
                  <a:srgbClr val="41A6D9"/>
                </a:solidFill>
                <a:latin typeface="var(--font-monospace)"/>
              </a:rPr>
              <a:t>MyComponent</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render() {</a:t>
            </a:r>
          </a:p>
          <a:p>
            <a:r>
              <a:rPr lang="en-US" sz="1800" dirty="0">
                <a:solidFill>
                  <a:srgbClr val="5C6773"/>
                </a:solidFill>
                <a:latin typeface="var(--font-monospace)"/>
              </a:rPr>
              <a:t>    </a:t>
            </a:r>
            <a:r>
              <a:rPr lang="en-US" sz="1800" i="1" dirty="0">
                <a:solidFill>
                  <a:srgbClr val="ABB0B6"/>
                </a:solidFill>
                <a:latin typeface="var(--font-monospace)"/>
              </a:rPr>
              <a:t>// This must be exactly one element or it will warn.</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children = </a:t>
            </a:r>
            <a:r>
              <a:rPr lang="en-US" sz="1800" dirty="0" err="1">
                <a:solidFill>
                  <a:srgbClr val="F2590C"/>
                </a:solidFill>
                <a:latin typeface="var(--font-monospace)"/>
              </a:rPr>
              <a:t>this</a:t>
            </a:r>
            <a:r>
              <a:rPr lang="en-US" sz="1800" dirty="0" err="1">
                <a:solidFill>
                  <a:srgbClr val="5C6773"/>
                </a:solidFill>
                <a:latin typeface="var(--font-monospace)"/>
              </a:rPr>
              <a:t>.props.children</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&lt;div&gt;</a:t>
            </a:r>
          </a:p>
          <a:p>
            <a:r>
              <a:rPr lang="en-US" sz="1800" dirty="0">
                <a:solidFill>
                  <a:srgbClr val="5C6773"/>
                </a:solidFill>
                <a:latin typeface="var(--font-monospace)"/>
              </a:rPr>
              <a:t>        {children}</a:t>
            </a:r>
          </a:p>
          <a:p>
            <a:r>
              <a:rPr lang="en-US" sz="1800" dirty="0">
                <a:solidFill>
                  <a:srgbClr val="5C6773"/>
                </a:solidFill>
                <a:latin typeface="var(--font-monospace)"/>
              </a:rPr>
              <a:t>      &lt;/div&gt;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a:p>
            <a:br>
              <a:rPr lang="en-US" sz="1800" dirty="0">
                <a:solidFill>
                  <a:srgbClr val="5C6773"/>
                </a:solidFill>
                <a:latin typeface="var(--font-monospace)"/>
              </a:rPr>
            </a:br>
            <a:r>
              <a:rPr lang="en-US" sz="1800" dirty="0" err="1">
                <a:solidFill>
                  <a:srgbClr val="41A6D9"/>
                </a:solidFill>
                <a:latin typeface="var(--font-monospace)"/>
              </a:rPr>
              <a:t>MyComponent</a:t>
            </a:r>
            <a:r>
              <a:rPr lang="en-US" sz="1800" dirty="0" err="1">
                <a:solidFill>
                  <a:srgbClr val="5C6773"/>
                </a:solidFill>
                <a:latin typeface="var(--font-monospace)"/>
              </a:rPr>
              <a:t>.propTypes</a:t>
            </a:r>
            <a:r>
              <a:rPr lang="en-US" sz="1800" dirty="0">
                <a:solidFill>
                  <a:srgbClr val="5C6773"/>
                </a:solidFill>
                <a:latin typeface="var(--font-monospace)"/>
              </a:rPr>
              <a:t> = {</a:t>
            </a:r>
          </a:p>
          <a:p>
            <a:r>
              <a:rPr lang="en-US" sz="1800" dirty="0">
                <a:solidFill>
                  <a:srgbClr val="5C6773"/>
                </a:solidFill>
                <a:latin typeface="var(--font-monospace)"/>
              </a:rPr>
              <a:t>  children: </a:t>
            </a:r>
            <a:r>
              <a:rPr lang="en-US" sz="1800" dirty="0" err="1">
                <a:solidFill>
                  <a:srgbClr val="41A6D9"/>
                </a:solidFill>
                <a:latin typeface="var(--font-monospace)"/>
              </a:rPr>
              <a:t>PropTypes</a:t>
            </a:r>
            <a:r>
              <a:rPr lang="en-US" sz="1800" dirty="0" err="1">
                <a:solidFill>
                  <a:srgbClr val="5C6773"/>
                </a:solidFill>
                <a:latin typeface="var(--font-monospace)"/>
              </a:rPr>
              <a:t>.element.isRequired</a:t>
            </a:r>
            <a:endParaRPr lang="en-US" sz="1800" dirty="0">
              <a:solidFill>
                <a:srgbClr val="5C6773"/>
              </a:solidFill>
              <a:latin typeface="var(--font-monospace)"/>
            </a:endParaRPr>
          </a:p>
          <a:p>
            <a:r>
              <a:rPr lang="en-US" sz="1800" dirty="0">
                <a:solidFill>
                  <a:srgbClr val="5C6773"/>
                </a:solidFill>
                <a:latin typeface="var(--font-monospace)"/>
              </a:rPr>
              <a:t>};</a:t>
            </a:r>
          </a:p>
        </p:txBody>
      </p:sp>
    </p:spTree>
    <p:extLst>
      <p:ext uri="{BB962C8B-B14F-4D97-AF65-F5344CB8AC3E}">
        <p14:creationId xmlns:p14="http://schemas.microsoft.com/office/powerpoint/2010/main" val="1272933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C94FE-1CC7-5A4C-B297-5CE75150A6BB}"/>
              </a:ext>
            </a:extLst>
          </p:cNvPr>
          <p:cNvSpPr>
            <a:spLocks noGrp="1"/>
          </p:cNvSpPr>
          <p:nvPr>
            <p:ph type="title"/>
          </p:nvPr>
        </p:nvSpPr>
        <p:spPr/>
        <p:txBody>
          <a:bodyPr/>
          <a:lstStyle/>
          <a:p>
            <a:r>
              <a:rPr lang="en-US"/>
              <a:t>Default Prop Values</a:t>
            </a:r>
            <a:endParaRPr lang="en-VN" dirty="0"/>
          </a:p>
        </p:txBody>
      </p:sp>
      <p:sp>
        <p:nvSpPr>
          <p:cNvPr id="3" name="Slide Number Placeholder 2">
            <a:extLst>
              <a:ext uri="{FF2B5EF4-FFF2-40B4-BE49-F238E27FC236}">
                <a16:creationId xmlns:a16="http://schemas.microsoft.com/office/drawing/2014/main" id="{63770423-1CC8-5347-A7D0-3CA80534D1A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37</a:t>
            </a:fld>
            <a:endParaRPr lang="ja-JP" altLang="en-US"/>
          </a:p>
        </p:txBody>
      </p:sp>
      <p:sp>
        <p:nvSpPr>
          <p:cNvPr id="4" name="Rectangle 3">
            <a:extLst>
              <a:ext uri="{FF2B5EF4-FFF2-40B4-BE49-F238E27FC236}">
                <a16:creationId xmlns:a16="http://schemas.microsoft.com/office/drawing/2014/main" id="{43085766-3F0E-9B4D-A104-35C23709723B}"/>
              </a:ext>
            </a:extLst>
          </p:cNvPr>
          <p:cNvSpPr/>
          <p:nvPr/>
        </p:nvSpPr>
        <p:spPr>
          <a:xfrm>
            <a:off x="955728" y="1571065"/>
            <a:ext cx="10776489"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You can define default values for your props by assigning to the special </a:t>
            </a:r>
            <a:r>
              <a:rPr lang="en-US" sz="2000" dirty="0" err="1">
                <a:latin typeface="Arial" panose="020B0604020202020204" pitchFamily="34" charset="0"/>
                <a:cs typeface="Arial" panose="020B0604020202020204" pitchFamily="34" charset="0"/>
              </a:rPr>
              <a:t>defaultProps</a:t>
            </a:r>
            <a:r>
              <a:rPr lang="en-US" sz="2000" dirty="0">
                <a:latin typeface="Arial" panose="020B0604020202020204" pitchFamily="34" charset="0"/>
                <a:cs typeface="Arial" panose="020B0604020202020204" pitchFamily="34" charset="0"/>
              </a:rPr>
              <a:t> property:</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2B4A831D-3F97-714B-B95F-45917629C367}"/>
              </a:ext>
            </a:extLst>
          </p:cNvPr>
          <p:cNvSpPr/>
          <p:nvPr/>
        </p:nvSpPr>
        <p:spPr>
          <a:xfrm>
            <a:off x="955728" y="2640268"/>
            <a:ext cx="4778645" cy="3416320"/>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a:solidFill>
                  <a:srgbClr val="41A6D9"/>
                </a:solidFill>
                <a:latin typeface="var(--font-monospace)"/>
              </a:rPr>
              <a:t>Greeting</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&lt;h1&gt;</a:t>
            </a:r>
            <a:r>
              <a:rPr lang="en-US" sz="1800" dirty="0">
                <a:solidFill>
                  <a:srgbClr val="41A6D9"/>
                </a:solidFill>
                <a:latin typeface="var(--font-monospace)"/>
              </a:rPr>
              <a:t>Hello</a:t>
            </a:r>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.props.name</a:t>
            </a:r>
            <a:r>
              <a:rPr lang="en-US" sz="1800" dirty="0">
                <a:solidFill>
                  <a:srgbClr val="5C6773"/>
                </a:solidFill>
                <a:latin typeface="var(--font-monospace)"/>
              </a:rPr>
              <a:t>}&lt;/h1&gt;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a:p>
            <a:br>
              <a:rPr lang="en-US" sz="1800" dirty="0">
                <a:solidFill>
                  <a:srgbClr val="5C6773"/>
                </a:solidFill>
                <a:latin typeface="var(--font-monospace)"/>
              </a:rPr>
            </a:br>
            <a:r>
              <a:rPr lang="en-US" sz="1800" i="1" dirty="0">
                <a:solidFill>
                  <a:srgbClr val="ABB0B6"/>
                </a:solidFill>
                <a:latin typeface="var(--font-monospace)"/>
              </a:rPr>
              <a:t>// Specifies the default values for props:</a:t>
            </a:r>
            <a:endParaRPr lang="en-US" sz="1800" dirty="0">
              <a:solidFill>
                <a:srgbClr val="5C6773"/>
              </a:solidFill>
              <a:latin typeface="var(--font-monospace)"/>
            </a:endParaRPr>
          </a:p>
          <a:p>
            <a:r>
              <a:rPr lang="en-US" sz="1800" dirty="0" err="1">
                <a:solidFill>
                  <a:srgbClr val="41A6D9"/>
                </a:solidFill>
                <a:latin typeface="var(--font-monospace)"/>
              </a:rPr>
              <a:t>Greeting</a:t>
            </a:r>
            <a:r>
              <a:rPr lang="en-US" sz="1800" dirty="0" err="1">
                <a:solidFill>
                  <a:srgbClr val="5C6773"/>
                </a:solidFill>
                <a:latin typeface="var(--font-monospace)"/>
              </a:rPr>
              <a:t>.defaultProps</a:t>
            </a:r>
            <a:r>
              <a:rPr lang="en-US" sz="1800" dirty="0">
                <a:solidFill>
                  <a:srgbClr val="5C6773"/>
                </a:solidFill>
                <a:latin typeface="var(--font-monospace)"/>
              </a:rPr>
              <a:t> = {</a:t>
            </a:r>
          </a:p>
          <a:p>
            <a:r>
              <a:rPr lang="en-US" sz="1800" dirty="0">
                <a:solidFill>
                  <a:srgbClr val="5C6773"/>
                </a:solidFill>
                <a:latin typeface="var(--font-monospace)"/>
              </a:rPr>
              <a:t>  name: </a:t>
            </a:r>
            <a:r>
              <a:rPr lang="en-US" sz="1800" dirty="0">
                <a:solidFill>
                  <a:srgbClr val="86B300"/>
                </a:solidFill>
                <a:latin typeface="var(--font-monospace)"/>
              </a:rPr>
              <a:t>'Stranger'</a:t>
            </a:r>
            <a:endParaRPr lang="en-US" sz="1800" dirty="0">
              <a:solidFill>
                <a:srgbClr val="5C6773"/>
              </a:solidFill>
              <a:latin typeface="var(--font-monospace)"/>
            </a:endParaRPr>
          </a:p>
          <a:p>
            <a:r>
              <a:rPr lang="en-US" sz="1800" dirty="0">
                <a:solidFill>
                  <a:srgbClr val="5C6773"/>
                </a:solidFill>
                <a:latin typeface="var(--font-monospace)"/>
              </a:rPr>
              <a:t>};</a:t>
            </a:r>
          </a:p>
        </p:txBody>
      </p:sp>
      <p:sp>
        <p:nvSpPr>
          <p:cNvPr id="6" name="Rectangle 5">
            <a:extLst>
              <a:ext uri="{FF2B5EF4-FFF2-40B4-BE49-F238E27FC236}">
                <a16:creationId xmlns:a16="http://schemas.microsoft.com/office/drawing/2014/main" id="{ED510FCF-3E56-9645-8B2E-3FBD045E0827}"/>
              </a:ext>
            </a:extLst>
          </p:cNvPr>
          <p:cNvSpPr/>
          <p:nvPr/>
        </p:nvSpPr>
        <p:spPr>
          <a:xfrm>
            <a:off x="6096000" y="2982365"/>
            <a:ext cx="4391186" cy="1477328"/>
          </a:xfrm>
          <a:prstGeom prst="rect">
            <a:avLst/>
          </a:prstGeom>
          <a:solidFill>
            <a:schemeClr val="bg1">
              <a:lumMod val="95000"/>
            </a:schemeClr>
          </a:solidFill>
        </p:spPr>
        <p:txBody>
          <a:bodyPr wrap="square">
            <a:spAutoFit/>
          </a:bodyPr>
          <a:lstStyle/>
          <a:p>
            <a:r>
              <a:rPr lang="en-US" sz="1800" i="1" dirty="0">
                <a:solidFill>
                  <a:srgbClr val="ABB0B6"/>
                </a:solidFill>
                <a:latin typeface="var(--font-monospace)"/>
              </a:rPr>
              <a:t>// Renders "Hello, Stranger":</a:t>
            </a:r>
            <a:endParaRPr lang="en-US" sz="1800" dirty="0">
              <a:solidFill>
                <a:srgbClr val="5C6773"/>
              </a:solidFill>
              <a:latin typeface="var(--font-monospace)"/>
            </a:endParaRPr>
          </a:p>
          <a:p>
            <a:r>
              <a:rPr lang="en-US" sz="1800" dirty="0" err="1">
                <a:solidFill>
                  <a:srgbClr val="41A6D9"/>
                </a:solidFill>
                <a:latin typeface="var(--font-monospace)"/>
              </a:rPr>
              <a:t>ReactDOM</a:t>
            </a:r>
            <a:r>
              <a:rPr lang="en-US" sz="1800" dirty="0" err="1">
                <a:solidFill>
                  <a:srgbClr val="5C6773"/>
                </a:solidFill>
                <a:latin typeface="var(--font-monospace)"/>
              </a:rPr>
              <a:t>.render</a:t>
            </a:r>
            <a:r>
              <a:rPr lang="en-US" sz="1800" dirty="0">
                <a:solidFill>
                  <a:srgbClr val="5C6773"/>
                </a:solidFill>
                <a:latin typeface="var(--font-monospace)"/>
              </a:rPr>
              <a:t>(</a:t>
            </a:r>
          </a:p>
          <a:p>
            <a:r>
              <a:rPr lang="en-US" sz="1800" dirty="0">
                <a:solidFill>
                  <a:srgbClr val="5C6773"/>
                </a:solidFill>
                <a:latin typeface="var(--font-monospace)"/>
              </a:rPr>
              <a:t>  &lt;</a:t>
            </a:r>
            <a:r>
              <a:rPr lang="en-US" sz="1800" dirty="0">
                <a:solidFill>
                  <a:srgbClr val="41A6D9"/>
                </a:solidFill>
                <a:latin typeface="var(--font-monospace)"/>
              </a:rPr>
              <a:t>Greeting</a:t>
            </a:r>
            <a:r>
              <a:rPr lang="en-US" sz="1800" dirty="0">
                <a:solidFill>
                  <a:srgbClr val="5C6773"/>
                </a:solidFill>
                <a:latin typeface="var(--font-monospace)"/>
              </a:rPr>
              <a:t> /&gt;,</a:t>
            </a:r>
          </a:p>
          <a:p>
            <a:r>
              <a:rPr lang="en-US" sz="1800" dirty="0">
                <a:solidFill>
                  <a:srgbClr val="5C6773"/>
                </a:solidFill>
                <a:latin typeface="var(--font-monospace)"/>
              </a:rPr>
              <a:t>  </a:t>
            </a:r>
            <a:r>
              <a:rPr lang="en-US" sz="1800" dirty="0" err="1">
                <a:solidFill>
                  <a:srgbClr val="5C6773"/>
                </a:solidFill>
                <a:latin typeface="var(--font-monospace)"/>
              </a:rPr>
              <a:t>document.getElementById</a:t>
            </a:r>
            <a:r>
              <a:rPr lang="en-US" sz="1800" dirty="0">
                <a:solidFill>
                  <a:srgbClr val="5C6773"/>
                </a:solidFill>
                <a:latin typeface="var(--font-monospace)"/>
              </a:rPr>
              <a:t>(</a:t>
            </a:r>
            <a:r>
              <a:rPr lang="en-US" sz="1800" dirty="0">
                <a:solidFill>
                  <a:srgbClr val="86B300"/>
                </a:solidFill>
                <a:latin typeface="var(--font-monospace)"/>
              </a:rPr>
              <a:t>'example'</a:t>
            </a:r>
            <a:r>
              <a:rPr lang="en-US" sz="1800" dirty="0">
                <a:solidFill>
                  <a:srgbClr val="5C6773"/>
                </a:solidFill>
                <a:latin typeface="var(--font-monospace)"/>
              </a:rPr>
              <a:t>)</a:t>
            </a:r>
          </a:p>
          <a:p>
            <a:r>
              <a:rPr lang="en-US" sz="1800" dirty="0">
                <a:solidFill>
                  <a:srgbClr val="5C6773"/>
                </a:solidFill>
                <a:latin typeface="var(--font-monospace)"/>
              </a:rPr>
              <a:t>);</a:t>
            </a:r>
          </a:p>
        </p:txBody>
      </p:sp>
    </p:spTree>
    <p:extLst>
      <p:ext uri="{BB962C8B-B14F-4D97-AF65-F5344CB8AC3E}">
        <p14:creationId xmlns:p14="http://schemas.microsoft.com/office/powerpoint/2010/main" val="895538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8B35DC-3630-8244-AAA0-F0D733429B2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38</a:t>
            </a:fld>
            <a:endParaRPr lang="ja-JP" altLang="en-US"/>
          </a:p>
        </p:txBody>
      </p:sp>
      <p:sp>
        <p:nvSpPr>
          <p:cNvPr id="4" name="Rectangle 3">
            <a:extLst>
              <a:ext uri="{FF2B5EF4-FFF2-40B4-BE49-F238E27FC236}">
                <a16:creationId xmlns:a16="http://schemas.microsoft.com/office/drawing/2014/main" id="{49F66716-E0AB-D84F-8E97-2512FA9F0E08}"/>
              </a:ext>
            </a:extLst>
          </p:cNvPr>
          <p:cNvSpPr/>
          <p:nvPr/>
        </p:nvSpPr>
        <p:spPr>
          <a:xfrm>
            <a:off x="924731" y="906170"/>
            <a:ext cx="10590509" cy="1938992"/>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If you are using a Babel transform like </a:t>
            </a:r>
            <a:r>
              <a:rPr lang="en-US" sz="2000" dirty="0">
                <a:latin typeface="Arial" panose="020B0604020202020204" pitchFamily="34" charset="0"/>
                <a:cs typeface="Arial" panose="020B0604020202020204" pitchFamily="34" charset="0"/>
                <a:hlinkClick r:id="rId2"/>
              </a:rPr>
              <a:t>transform-class-properties</a:t>
            </a:r>
            <a:r>
              <a:rPr lang="en-US" sz="2000" dirty="0">
                <a:latin typeface="Arial" panose="020B0604020202020204" pitchFamily="34" charset="0"/>
                <a:cs typeface="Arial" panose="020B0604020202020204" pitchFamily="34" charset="0"/>
              </a:rPr>
              <a:t> , you can also declare </a:t>
            </a:r>
            <a:r>
              <a:rPr lang="en-US" sz="2000" dirty="0" err="1">
                <a:highlight>
                  <a:srgbClr val="FFFF00"/>
                </a:highlight>
                <a:latin typeface="Arial" panose="020B0604020202020204" pitchFamily="34" charset="0"/>
                <a:cs typeface="Arial" panose="020B0604020202020204" pitchFamily="34" charset="0"/>
              </a:rPr>
              <a:t>defaultProps</a:t>
            </a:r>
            <a:r>
              <a:rPr lang="en-US" sz="2000" dirty="0">
                <a:latin typeface="Arial" panose="020B0604020202020204" pitchFamily="34" charset="0"/>
                <a:cs typeface="Arial" panose="020B0604020202020204" pitchFamily="34" charset="0"/>
              </a:rPr>
              <a:t> as static property within a React component class.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This syntax has not yet been finalized though and will require a compilation step to work within a browser.</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For more information, see the </a:t>
            </a:r>
            <a:r>
              <a:rPr lang="en-US" sz="2000" dirty="0">
                <a:latin typeface="Arial" panose="020B0604020202020204" pitchFamily="34" charset="0"/>
                <a:cs typeface="Arial" panose="020B0604020202020204" pitchFamily="34" charset="0"/>
                <a:hlinkClick r:id="rId3"/>
              </a:rPr>
              <a:t>class fields proposal</a:t>
            </a:r>
            <a:r>
              <a:rPr lang="en-US" sz="2000" dirty="0">
                <a:latin typeface="Arial" panose="020B0604020202020204" pitchFamily="34" charset="0"/>
                <a:cs typeface="Arial" panose="020B0604020202020204" pitchFamily="34" charset="0"/>
              </a:rPr>
              <a:t>.</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59420B5-F8C1-B447-8A99-00431B767634}"/>
              </a:ext>
            </a:extLst>
          </p:cNvPr>
          <p:cNvSpPr/>
          <p:nvPr/>
        </p:nvSpPr>
        <p:spPr>
          <a:xfrm>
            <a:off x="1978617" y="3217029"/>
            <a:ext cx="6096000" cy="3139321"/>
          </a:xfrm>
          <a:prstGeom prst="rect">
            <a:avLst/>
          </a:prstGeom>
          <a:solidFill>
            <a:schemeClr val="bg1">
              <a:lumMod val="95000"/>
            </a:schemeClr>
          </a:solidFill>
        </p:spPr>
        <p:txBody>
          <a:bodyPr>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a:solidFill>
                  <a:srgbClr val="41A6D9"/>
                </a:solidFill>
                <a:latin typeface="var(--font-monospace)"/>
              </a:rPr>
              <a:t>Greeting</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static </a:t>
            </a:r>
            <a:r>
              <a:rPr lang="en-US" sz="1800" dirty="0" err="1">
                <a:solidFill>
                  <a:srgbClr val="5C6773"/>
                </a:solidFill>
                <a:latin typeface="var(--font-monospace)"/>
              </a:rPr>
              <a:t>defaultProps</a:t>
            </a:r>
            <a:r>
              <a:rPr lang="en-US" sz="1800" dirty="0">
                <a:solidFill>
                  <a:srgbClr val="5C6773"/>
                </a:solidFill>
                <a:latin typeface="var(--font-monospace)"/>
              </a:rPr>
              <a:t> = {</a:t>
            </a:r>
          </a:p>
          <a:p>
            <a:r>
              <a:rPr lang="en-US" sz="1800" dirty="0">
                <a:solidFill>
                  <a:srgbClr val="5C6773"/>
                </a:solidFill>
                <a:latin typeface="var(--font-monospace)"/>
              </a:rPr>
              <a:t>    name: </a:t>
            </a:r>
            <a:r>
              <a:rPr lang="en-US" sz="1800" dirty="0">
                <a:solidFill>
                  <a:srgbClr val="86B300"/>
                </a:solidFill>
                <a:latin typeface="var(--font-monospace)"/>
              </a:rPr>
              <a:t>'stranger'</a:t>
            </a:r>
            <a:endParaRPr lang="en-US" sz="1800" dirty="0">
              <a:solidFill>
                <a:srgbClr val="5C6773"/>
              </a:solidFill>
              <a:latin typeface="var(--font-monospace)"/>
            </a:endParaRP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&lt;div&gt;</a:t>
            </a:r>
            <a:r>
              <a:rPr lang="en-US" sz="1800" dirty="0">
                <a:solidFill>
                  <a:srgbClr val="41A6D9"/>
                </a:solidFill>
                <a:latin typeface="var(--font-monospace)"/>
              </a:rPr>
              <a:t>Hello</a:t>
            </a:r>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.props.name</a:t>
            </a:r>
            <a:r>
              <a:rPr lang="en-US" sz="1800" dirty="0">
                <a:solidFill>
                  <a:srgbClr val="5C6773"/>
                </a:solidFill>
                <a:latin typeface="var(--font-monospace)"/>
              </a:rPr>
              <a:t>}&lt;/div&gt;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28297950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A867F1-B784-8649-8411-5D091BB4AC9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39</a:t>
            </a:fld>
            <a:endParaRPr lang="ja-JP" altLang="en-US"/>
          </a:p>
        </p:txBody>
      </p:sp>
      <p:sp>
        <p:nvSpPr>
          <p:cNvPr id="3" name="Rectangle 2">
            <a:extLst>
              <a:ext uri="{FF2B5EF4-FFF2-40B4-BE49-F238E27FC236}">
                <a16:creationId xmlns:a16="http://schemas.microsoft.com/office/drawing/2014/main" id="{6A8219D8-404C-AA42-98A2-7E498A29D891}"/>
              </a:ext>
            </a:extLst>
          </p:cNvPr>
          <p:cNvSpPr/>
          <p:nvPr/>
        </p:nvSpPr>
        <p:spPr>
          <a:xfrm>
            <a:off x="1840424" y="2349045"/>
            <a:ext cx="8141776" cy="1938992"/>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The </a:t>
            </a:r>
            <a:r>
              <a:rPr lang="en-US" sz="2000" dirty="0" err="1">
                <a:highlight>
                  <a:srgbClr val="FFFF00"/>
                </a:highlight>
                <a:latin typeface="Arial" panose="020B0604020202020204" pitchFamily="34" charset="0"/>
                <a:cs typeface="Arial" panose="020B0604020202020204" pitchFamily="34" charset="0"/>
              </a:rPr>
              <a:t>defaultProps</a:t>
            </a:r>
            <a:r>
              <a:rPr lang="en-US" sz="2000" dirty="0">
                <a:latin typeface="Arial" panose="020B0604020202020204" pitchFamily="34" charset="0"/>
                <a:cs typeface="Arial" panose="020B0604020202020204" pitchFamily="34" charset="0"/>
              </a:rPr>
              <a:t> will be used to ensure that </a:t>
            </a:r>
            <a:r>
              <a:rPr lang="en-US" sz="2000" dirty="0" err="1">
                <a:highlight>
                  <a:srgbClr val="FFFF00"/>
                </a:highlight>
                <a:latin typeface="Arial" panose="020B0604020202020204" pitchFamily="34" charset="0"/>
                <a:cs typeface="Arial" panose="020B0604020202020204" pitchFamily="34" charset="0"/>
              </a:rPr>
              <a:t>this.props.name</a:t>
            </a:r>
            <a:r>
              <a:rPr lang="en-US" sz="2000" dirty="0">
                <a:latin typeface="Arial" panose="020B0604020202020204" pitchFamily="34" charset="0"/>
                <a:cs typeface="Arial" panose="020B0604020202020204" pitchFamily="34" charset="0"/>
              </a:rPr>
              <a:t> will have a value if it was not specified by the parent component.</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The </a:t>
            </a:r>
            <a:r>
              <a:rPr lang="en-US" sz="2000" dirty="0" err="1">
                <a:highlight>
                  <a:srgbClr val="FFFF00"/>
                </a:highlight>
                <a:latin typeface="Arial" panose="020B0604020202020204" pitchFamily="34" charset="0"/>
                <a:cs typeface="Arial" panose="020B0604020202020204" pitchFamily="34" charset="0"/>
              </a:rPr>
              <a:t>propTypes</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typechecking</a:t>
            </a:r>
            <a:r>
              <a:rPr lang="en-US" sz="2000" dirty="0">
                <a:latin typeface="Arial" panose="020B0604020202020204" pitchFamily="34" charset="0"/>
                <a:cs typeface="Arial" panose="020B0604020202020204" pitchFamily="34" charset="0"/>
              </a:rPr>
              <a:t> happens after </a:t>
            </a:r>
            <a:r>
              <a:rPr lang="en-US" sz="2000" dirty="0" err="1">
                <a:highlight>
                  <a:srgbClr val="FFFF00"/>
                </a:highlight>
                <a:latin typeface="Arial" panose="020B0604020202020204" pitchFamily="34" charset="0"/>
                <a:cs typeface="Arial" panose="020B0604020202020204" pitchFamily="34" charset="0"/>
              </a:rPr>
              <a:t>defaultProps</a:t>
            </a:r>
            <a:r>
              <a:rPr lang="en-US" sz="2000" dirty="0">
                <a:latin typeface="Arial" panose="020B0604020202020204" pitchFamily="34" charset="0"/>
                <a:cs typeface="Arial" panose="020B0604020202020204" pitchFamily="34" charset="0"/>
              </a:rPr>
              <a:t> are resolved, so </a:t>
            </a:r>
            <a:r>
              <a:rPr lang="en-US" sz="2000" dirty="0" err="1">
                <a:latin typeface="Arial" panose="020B0604020202020204" pitchFamily="34" charset="0"/>
                <a:cs typeface="Arial" panose="020B0604020202020204" pitchFamily="34" charset="0"/>
              </a:rPr>
              <a:t>typechecking</a:t>
            </a:r>
            <a:r>
              <a:rPr lang="en-US" sz="2000" dirty="0">
                <a:latin typeface="Arial" panose="020B0604020202020204" pitchFamily="34" charset="0"/>
                <a:cs typeface="Arial" panose="020B0604020202020204" pitchFamily="34" charset="0"/>
              </a:rPr>
              <a:t> will also apply to the </a:t>
            </a:r>
            <a:r>
              <a:rPr lang="en-US" sz="2000" dirty="0" err="1">
                <a:highlight>
                  <a:srgbClr val="FFFF00"/>
                </a:highlight>
                <a:latin typeface="Arial" panose="020B0604020202020204" pitchFamily="34" charset="0"/>
                <a:cs typeface="Arial" panose="020B0604020202020204" pitchFamily="34" charset="0"/>
              </a:rPr>
              <a:t>defaultProps</a:t>
            </a:r>
            <a:r>
              <a:rPr lang="en-US" sz="2000" dirty="0">
                <a:latin typeface="Arial" panose="020B0604020202020204" pitchFamily="34" charset="0"/>
                <a:cs typeface="Arial" panose="020B0604020202020204" pitchFamily="34" charset="0"/>
              </a:rPr>
              <a:t>.</a:t>
            </a:r>
          </a:p>
          <a:p>
            <a:pPr>
              <a:spcBef>
                <a:spcPts val="600"/>
              </a:spcBef>
              <a:spcAft>
                <a:spcPts val="600"/>
              </a:spcAft>
            </a:pP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8363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3FCB08-FC6C-9B46-909F-50B21E8D64D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a:t>
            </a:fld>
            <a:endParaRPr lang="ja-JP" altLang="en-US"/>
          </a:p>
        </p:txBody>
      </p:sp>
      <p:sp>
        <p:nvSpPr>
          <p:cNvPr id="4" name="Rectangle 3">
            <a:extLst>
              <a:ext uri="{FF2B5EF4-FFF2-40B4-BE49-F238E27FC236}">
                <a16:creationId xmlns:a16="http://schemas.microsoft.com/office/drawing/2014/main" id="{7175FC46-D079-3248-ABF5-131E2E5CF906}"/>
              </a:ext>
            </a:extLst>
          </p:cNvPr>
          <p:cNvSpPr/>
          <p:nvPr/>
        </p:nvSpPr>
        <p:spPr>
          <a:xfrm>
            <a:off x="3048000" y="2613208"/>
            <a:ext cx="6096000" cy="1015663"/>
          </a:xfrm>
          <a:prstGeom prst="rect">
            <a:avLst/>
          </a:prstGeom>
        </p:spPr>
        <p:txBody>
          <a:bodyPr>
            <a:spAutoFit/>
          </a:bodyPr>
          <a:lstStyle/>
          <a:p>
            <a:pPr algn="ctr"/>
            <a:r>
              <a:rPr lang="en-US" sz="2000" dirty="0">
                <a:solidFill>
                  <a:srgbClr val="6D6D6D"/>
                </a:solidFill>
                <a:latin typeface="Arial" panose="020B0604020202020204" pitchFamily="34" charset="0"/>
                <a:cs typeface="Arial" panose="020B0604020202020204" pitchFamily="34" charset="0"/>
              </a:rPr>
              <a:t>The term </a:t>
            </a:r>
            <a:r>
              <a:rPr lang="en-US" sz="2000" dirty="0">
                <a:solidFill>
                  <a:srgbClr val="1A1A1A"/>
                </a:solidFill>
                <a:latin typeface="Arial" panose="020B0604020202020204" pitchFamily="34" charset="0"/>
                <a:cs typeface="Arial" panose="020B0604020202020204" pitchFamily="34" charset="0"/>
                <a:hlinkClick r:id="rId2"/>
              </a:rPr>
              <a:t>“render prop”</a:t>
            </a:r>
            <a:r>
              <a:rPr lang="en-US" sz="2000" dirty="0">
                <a:solidFill>
                  <a:srgbClr val="6D6D6D"/>
                </a:solidFill>
                <a:latin typeface="Arial" panose="020B0604020202020204" pitchFamily="34" charset="0"/>
                <a:cs typeface="Arial" panose="020B0604020202020204" pitchFamily="34" charset="0"/>
              </a:rPr>
              <a:t> refers to a technique for sharing code between React components using a prop whose value is a function.</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91272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395357-EFDB-754D-98A4-48BD85AEBDAC}"/>
              </a:ext>
            </a:extLst>
          </p:cNvPr>
          <p:cNvSpPr>
            <a:spLocks noGrp="1"/>
          </p:cNvSpPr>
          <p:nvPr>
            <p:ph type="title"/>
          </p:nvPr>
        </p:nvSpPr>
        <p:spPr/>
        <p:txBody>
          <a:bodyPr/>
          <a:lstStyle/>
          <a:p>
            <a:r>
              <a:rPr lang="en-US" dirty="0"/>
              <a:t>Function Components</a:t>
            </a:r>
            <a:endParaRPr lang="en-VN" dirty="0"/>
          </a:p>
        </p:txBody>
      </p:sp>
      <p:sp>
        <p:nvSpPr>
          <p:cNvPr id="2" name="Slide Number Placeholder 1">
            <a:extLst>
              <a:ext uri="{FF2B5EF4-FFF2-40B4-BE49-F238E27FC236}">
                <a16:creationId xmlns:a16="http://schemas.microsoft.com/office/drawing/2014/main" id="{1CB4C316-3AA0-7B4C-BA7F-3F58EF47F6E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40</a:t>
            </a:fld>
            <a:endParaRPr lang="ja-JP" altLang="en-US"/>
          </a:p>
        </p:txBody>
      </p:sp>
      <p:sp>
        <p:nvSpPr>
          <p:cNvPr id="4" name="Rectangle 3">
            <a:extLst>
              <a:ext uri="{FF2B5EF4-FFF2-40B4-BE49-F238E27FC236}">
                <a16:creationId xmlns:a16="http://schemas.microsoft.com/office/drawing/2014/main" id="{0230DB0B-97EA-794E-B171-7C730034C0FB}"/>
              </a:ext>
            </a:extLst>
          </p:cNvPr>
          <p:cNvSpPr/>
          <p:nvPr/>
        </p:nvSpPr>
        <p:spPr>
          <a:xfrm>
            <a:off x="838201" y="2014885"/>
            <a:ext cx="10770030" cy="1169551"/>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If you are using function components in your regular development, you may want to make some small changes to allow </a:t>
            </a:r>
            <a:r>
              <a:rPr lang="en-US" sz="2000" dirty="0" err="1">
                <a:highlight>
                  <a:srgbClr val="FFFF00"/>
                </a:highlight>
                <a:latin typeface="Arial" panose="020B0604020202020204" pitchFamily="34" charset="0"/>
                <a:cs typeface="Arial" panose="020B0604020202020204" pitchFamily="34" charset="0"/>
              </a:rPr>
              <a:t>PropTypes</a:t>
            </a:r>
            <a:r>
              <a:rPr lang="en-US" sz="2000" dirty="0">
                <a:latin typeface="Arial" panose="020B0604020202020204" pitchFamily="34" charset="0"/>
                <a:cs typeface="Arial" panose="020B0604020202020204" pitchFamily="34" charset="0"/>
              </a:rPr>
              <a:t> to be properly applied.</a:t>
            </a:r>
          </a:p>
          <a:p>
            <a:pPr>
              <a:spcBef>
                <a:spcPts val="600"/>
              </a:spcBef>
              <a:spcAft>
                <a:spcPts val="600"/>
              </a:spcAft>
            </a:pPr>
            <a:r>
              <a:rPr lang="en-US" sz="2000" dirty="0">
                <a:latin typeface="Arial" panose="020B0604020202020204" pitchFamily="34" charset="0"/>
                <a:cs typeface="Arial" panose="020B0604020202020204" pitchFamily="34" charset="0"/>
              </a:rPr>
              <a:t>Let’s say you have a component like this</a:t>
            </a:r>
          </a:p>
        </p:txBody>
      </p:sp>
      <p:sp>
        <p:nvSpPr>
          <p:cNvPr id="5" name="Rectangle 4">
            <a:extLst>
              <a:ext uri="{FF2B5EF4-FFF2-40B4-BE49-F238E27FC236}">
                <a16:creationId xmlns:a16="http://schemas.microsoft.com/office/drawing/2014/main" id="{4B96520B-130F-094F-A7E9-FAA49BD3BF21}"/>
              </a:ext>
            </a:extLst>
          </p:cNvPr>
          <p:cNvSpPr/>
          <p:nvPr/>
        </p:nvSpPr>
        <p:spPr>
          <a:xfrm>
            <a:off x="1575661" y="3673565"/>
            <a:ext cx="6096000" cy="1477328"/>
          </a:xfrm>
          <a:prstGeom prst="rect">
            <a:avLst/>
          </a:prstGeom>
          <a:solidFill>
            <a:schemeClr val="bg1">
              <a:lumMod val="95000"/>
            </a:schemeClr>
          </a:solidFill>
        </p:spPr>
        <p:txBody>
          <a:bodyPr>
            <a:spAutoFit/>
          </a:bodyPr>
          <a:lstStyle/>
          <a:p>
            <a:r>
              <a:rPr lang="en-US" sz="1800" dirty="0">
                <a:solidFill>
                  <a:srgbClr val="F2590C"/>
                </a:solidFill>
                <a:latin typeface="var(--font-monospace)"/>
              </a:rPr>
              <a:t>export</a:t>
            </a:r>
            <a:r>
              <a:rPr lang="en-US" sz="1800" dirty="0">
                <a:solidFill>
                  <a:srgbClr val="5C6773"/>
                </a:solidFill>
                <a:latin typeface="var(--font-monospace)"/>
              </a:rPr>
              <a:t> </a:t>
            </a:r>
            <a:r>
              <a:rPr lang="en-US" sz="1800" dirty="0">
                <a:solidFill>
                  <a:srgbClr val="F2590C"/>
                </a:solidFill>
                <a:latin typeface="var(--font-monospace)"/>
              </a:rPr>
              <a:t>default</a:t>
            </a:r>
            <a:r>
              <a:rPr lang="en-US" sz="1800" dirty="0">
                <a:solidFill>
                  <a:srgbClr val="5C6773"/>
                </a:solidFill>
                <a:latin typeface="var(--font-monospace)"/>
              </a:rPr>
              <a:t> </a:t>
            </a:r>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HelloWorldComponent</a:t>
            </a:r>
            <a:r>
              <a:rPr lang="en-US" sz="1800" dirty="0">
                <a:solidFill>
                  <a:srgbClr val="5C6773"/>
                </a:solidFill>
                <a:latin typeface="var(--font-monospace)"/>
              </a:rPr>
              <a:t>({ name })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&lt;div&gt;</a:t>
            </a:r>
            <a:r>
              <a:rPr lang="en-US" sz="1800" dirty="0">
                <a:solidFill>
                  <a:srgbClr val="41A6D9"/>
                </a:solidFill>
                <a:latin typeface="var(--font-monospace)"/>
              </a:rPr>
              <a:t>Hello</a:t>
            </a:r>
            <a:r>
              <a:rPr lang="en-US" sz="1800" dirty="0">
                <a:solidFill>
                  <a:srgbClr val="5C6773"/>
                </a:solidFill>
                <a:latin typeface="var(--font-monospace)"/>
              </a:rPr>
              <a:t>, {name}&lt;/div&gt;</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2448339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57CC9A-1970-354D-9513-F4AB4A6DAF5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41</a:t>
            </a:fld>
            <a:endParaRPr lang="ja-JP" altLang="en-US"/>
          </a:p>
        </p:txBody>
      </p:sp>
      <p:sp>
        <p:nvSpPr>
          <p:cNvPr id="4" name="Rectangle 3">
            <a:extLst>
              <a:ext uri="{FF2B5EF4-FFF2-40B4-BE49-F238E27FC236}">
                <a16:creationId xmlns:a16="http://schemas.microsoft.com/office/drawing/2014/main" id="{A902F227-341C-C947-99E6-3047D8BED6D5}"/>
              </a:ext>
            </a:extLst>
          </p:cNvPr>
          <p:cNvSpPr/>
          <p:nvPr/>
        </p:nvSpPr>
        <p:spPr>
          <a:xfrm>
            <a:off x="847240" y="1152610"/>
            <a:ext cx="10249546" cy="707886"/>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To add </a:t>
            </a:r>
            <a:r>
              <a:rPr lang="en-US" sz="2000" dirty="0" err="1">
                <a:latin typeface="Arial" panose="020B0604020202020204" pitchFamily="34" charset="0"/>
                <a:cs typeface="Arial" panose="020B0604020202020204" pitchFamily="34" charset="0"/>
              </a:rPr>
              <a:t>PropTypes</a:t>
            </a:r>
            <a:r>
              <a:rPr lang="en-US" sz="2000" dirty="0">
                <a:latin typeface="Arial" panose="020B0604020202020204" pitchFamily="34" charset="0"/>
                <a:cs typeface="Arial" panose="020B0604020202020204" pitchFamily="34" charset="0"/>
              </a:rPr>
              <a:t>, you may want to declare the component in a separate function before exporting, like this:</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E210AE5C-2DB2-D44F-AA68-4488D80EB535}"/>
              </a:ext>
            </a:extLst>
          </p:cNvPr>
          <p:cNvSpPr/>
          <p:nvPr/>
        </p:nvSpPr>
        <p:spPr>
          <a:xfrm>
            <a:off x="1513667" y="2241324"/>
            <a:ext cx="6096000" cy="2031325"/>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HelloWorldComponent</a:t>
            </a:r>
            <a:r>
              <a:rPr lang="en-US" sz="1800" dirty="0">
                <a:solidFill>
                  <a:srgbClr val="5C6773"/>
                </a:solidFill>
                <a:latin typeface="var(--font-monospace)"/>
              </a:rPr>
              <a:t>({ name })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&lt;div&gt;</a:t>
            </a:r>
            <a:r>
              <a:rPr lang="en-US" sz="1800" dirty="0">
                <a:solidFill>
                  <a:srgbClr val="41A6D9"/>
                </a:solidFill>
                <a:latin typeface="var(--font-monospace)"/>
              </a:rPr>
              <a:t>Hello</a:t>
            </a:r>
            <a:r>
              <a:rPr lang="en-US" sz="1800" dirty="0">
                <a:solidFill>
                  <a:srgbClr val="5C6773"/>
                </a:solidFill>
                <a:latin typeface="var(--font-monospace)"/>
              </a:rPr>
              <a:t>, {name}&lt;/div&gt;</a:t>
            </a:r>
          </a:p>
          <a:p>
            <a:r>
              <a:rPr lang="en-US" sz="1800" dirty="0">
                <a:solidFill>
                  <a:srgbClr val="5C6773"/>
                </a:solidFill>
                <a:latin typeface="var(--font-monospace)"/>
              </a:rPr>
              <a:t>  )</a:t>
            </a:r>
          </a:p>
          <a:p>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export</a:t>
            </a:r>
            <a:r>
              <a:rPr lang="en-US" sz="1800" dirty="0">
                <a:solidFill>
                  <a:srgbClr val="5C6773"/>
                </a:solidFill>
                <a:latin typeface="var(--font-monospace)"/>
              </a:rPr>
              <a:t> </a:t>
            </a:r>
            <a:r>
              <a:rPr lang="en-US" sz="1800" dirty="0">
                <a:solidFill>
                  <a:srgbClr val="F2590C"/>
                </a:solidFill>
                <a:latin typeface="var(--font-monospace)"/>
              </a:rPr>
              <a:t>default</a:t>
            </a:r>
            <a:r>
              <a:rPr lang="en-US" sz="1800" dirty="0">
                <a:solidFill>
                  <a:srgbClr val="5C6773"/>
                </a:solidFill>
                <a:latin typeface="var(--font-monospace)"/>
              </a:rPr>
              <a:t> </a:t>
            </a:r>
            <a:r>
              <a:rPr lang="en-US" sz="1800" dirty="0" err="1">
                <a:solidFill>
                  <a:srgbClr val="41A6D9"/>
                </a:solidFill>
                <a:latin typeface="var(--font-monospace)"/>
              </a:rPr>
              <a:t>HelloWorldComponent</a:t>
            </a:r>
            <a:endParaRPr lang="en-US" sz="1800" dirty="0">
              <a:solidFill>
                <a:srgbClr val="5C6773"/>
              </a:solidFill>
              <a:latin typeface="var(--font-monospace)"/>
            </a:endParaRPr>
          </a:p>
        </p:txBody>
      </p:sp>
    </p:spTree>
    <p:extLst>
      <p:ext uri="{BB962C8B-B14F-4D97-AF65-F5344CB8AC3E}">
        <p14:creationId xmlns:p14="http://schemas.microsoft.com/office/powerpoint/2010/main" val="2645325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656500-1DB2-E547-B645-E3E60FBC342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42</a:t>
            </a:fld>
            <a:endParaRPr lang="ja-JP" altLang="en-US"/>
          </a:p>
        </p:txBody>
      </p:sp>
      <p:sp>
        <p:nvSpPr>
          <p:cNvPr id="3" name="Rectangle 2">
            <a:extLst>
              <a:ext uri="{FF2B5EF4-FFF2-40B4-BE49-F238E27FC236}">
                <a16:creationId xmlns:a16="http://schemas.microsoft.com/office/drawing/2014/main" id="{C3BC43AF-D8F7-004E-9973-66AFB224F163}"/>
              </a:ext>
            </a:extLst>
          </p:cNvPr>
          <p:cNvSpPr/>
          <p:nvPr/>
        </p:nvSpPr>
        <p:spPr>
          <a:xfrm>
            <a:off x="1033950" y="810882"/>
            <a:ext cx="5288627" cy="307777"/>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Then, you can add </a:t>
            </a:r>
            <a:r>
              <a:rPr lang="en-US" sz="2000" dirty="0" err="1">
                <a:highlight>
                  <a:srgbClr val="FFFF00"/>
                </a:highlight>
                <a:latin typeface="Arial" panose="020B0604020202020204" pitchFamily="34" charset="0"/>
                <a:cs typeface="Arial" panose="020B0604020202020204" pitchFamily="34" charset="0"/>
              </a:rPr>
              <a:t>PropTypes</a:t>
            </a:r>
            <a:r>
              <a:rPr lang="en-US" sz="2000" dirty="0">
                <a:latin typeface="Arial" panose="020B0604020202020204" pitchFamily="34" charset="0"/>
                <a:cs typeface="Arial" panose="020B0604020202020204" pitchFamily="34" charset="0"/>
              </a:rPr>
              <a:t> directly to the </a:t>
            </a:r>
            <a:r>
              <a:rPr lang="en-US" sz="2000" dirty="0" err="1">
                <a:highlight>
                  <a:srgbClr val="FFFF00"/>
                </a:highlight>
                <a:latin typeface="Arial" panose="020B0604020202020204" pitchFamily="34" charset="0"/>
                <a:cs typeface="Arial" panose="020B0604020202020204" pitchFamily="34" charset="0"/>
              </a:rPr>
              <a:t>HelloWorldComponent</a:t>
            </a:r>
            <a:r>
              <a:rPr lang="en-US" sz="2000" dirty="0">
                <a:latin typeface="Arial" panose="020B0604020202020204" pitchFamily="34" charset="0"/>
                <a:cs typeface="Arial" panose="020B0604020202020204" pitchFamily="34" charset="0"/>
              </a:rPr>
              <a:t>:</a:t>
            </a:r>
            <a:endParaRPr lang="en-VN"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4732295E-5F93-0145-91C9-2276D6046D8E}"/>
              </a:ext>
            </a:extLst>
          </p:cNvPr>
          <p:cNvSpPr/>
          <p:nvPr/>
        </p:nvSpPr>
        <p:spPr>
          <a:xfrm>
            <a:off x="1575661" y="1718979"/>
            <a:ext cx="6096000" cy="3693319"/>
          </a:xfrm>
          <a:prstGeom prst="rect">
            <a:avLst/>
          </a:prstGeom>
          <a:solidFill>
            <a:schemeClr val="bg1">
              <a:lumMod val="95000"/>
            </a:schemeClr>
          </a:solidFill>
        </p:spPr>
        <p:txBody>
          <a:bodyPr>
            <a:spAutoFit/>
          </a:bodyPr>
          <a:lstStyle/>
          <a:p>
            <a:r>
              <a:rPr lang="en-US" sz="1800" dirty="0">
                <a:solidFill>
                  <a:srgbClr val="F2590C"/>
                </a:solidFill>
                <a:latin typeface="var(--font-monospace)"/>
              </a:rPr>
              <a:t>import</a:t>
            </a:r>
            <a:r>
              <a:rPr lang="en-US" sz="1800" dirty="0">
                <a:solidFill>
                  <a:srgbClr val="5C6773"/>
                </a:solidFill>
                <a:latin typeface="var(--font-monospace)"/>
              </a:rPr>
              <a:t> </a:t>
            </a:r>
            <a:r>
              <a:rPr lang="en-US" sz="1800" dirty="0" err="1">
                <a:solidFill>
                  <a:srgbClr val="41A6D9"/>
                </a:solidFill>
                <a:latin typeface="var(--font-monospace)"/>
              </a:rPr>
              <a:t>PropTypes</a:t>
            </a:r>
            <a:r>
              <a:rPr lang="en-US" sz="1800" dirty="0">
                <a:solidFill>
                  <a:srgbClr val="5C6773"/>
                </a:solidFill>
                <a:latin typeface="var(--font-monospace)"/>
              </a:rPr>
              <a:t> </a:t>
            </a:r>
            <a:r>
              <a:rPr lang="en-US" sz="1800" dirty="0">
                <a:solidFill>
                  <a:srgbClr val="F2590C"/>
                </a:solidFill>
                <a:latin typeface="var(--font-monospace)"/>
              </a:rPr>
              <a:t>from</a:t>
            </a:r>
            <a:r>
              <a:rPr lang="en-US" sz="1800" dirty="0">
                <a:solidFill>
                  <a:srgbClr val="5C6773"/>
                </a:solidFill>
                <a:latin typeface="var(--font-monospace)"/>
              </a:rPr>
              <a:t> </a:t>
            </a:r>
            <a:r>
              <a:rPr lang="en-US" sz="1800" dirty="0">
                <a:solidFill>
                  <a:srgbClr val="86B300"/>
                </a:solidFill>
                <a:latin typeface="var(--font-monospace)"/>
              </a:rPr>
              <a:t>'prop-types'</a:t>
            </a:r>
            <a:endParaRPr lang="en-US" sz="1800" dirty="0">
              <a:solidFill>
                <a:srgbClr val="5C6773"/>
              </a:solidFill>
              <a:latin typeface="var(--font-monospace)"/>
            </a:endParaRPr>
          </a:p>
          <a:p>
            <a:br>
              <a:rPr lang="en-US" sz="1800" dirty="0">
                <a:solidFill>
                  <a:srgbClr val="5C6773"/>
                </a:solidFill>
                <a:latin typeface="var(--font-monospace)"/>
              </a:rPr>
            </a:br>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HelloWorldComponent</a:t>
            </a:r>
            <a:r>
              <a:rPr lang="en-US" sz="1800" dirty="0">
                <a:solidFill>
                  <a:srgbClr val="5C6773"/>
                </a:solidFill>
                <a:latin typeface="var(--font-monospace)"/>
              </a:rPr>
              <a:t>({ name })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&lt;div&gt;</a:t>
            </a:r>
            <a:r>
              <a:rPr lang="en-US" sz="1800" dirty="0">
                <a:solidFill>
                  <a:srgbClr val="41A6D9"/>
                </a:solidFill>
                <a:latin typeface="var(--font-monospace)"/>
              </a:rPr>
              <a:t>Hello</a:t>
            </a:r>
            <a:r>
              <a:rPr lang="en-US" sz="1800" dirty="0">
                <a:solidFill>
                  <a:srgbClr val="5C6773"/>
                </a:solidFill>
                <a:latin typeface="var(--font-monospace)"/>
              </a:rPr>
              <a:t>, {name}&lt;/div&gt;</a:t>
            </a:r>
          </a:p>
          <a:p>
            <a:r>
              <a:rPr lang="en-US" sz="1800" dirty="0">
                <a:solidFill>
                  <a:srgbClr val="5C6773"/>
                </a:solidFill>
                <a:latin typeface="var(--font-monospace)"/>
              </a:rPr>
              <a:t>  )</a:t>
            </a:r>
          </a:p>
          <a:p>
            <a:r>
              <a:rPr lang="en-US" sz="1800" dirty="0">
                <a:solidFill>
                  <a:srgbClr val="5C6773"/>
                </a:solidFill>
                <a:latin typeface="var(--font-monospace)"/>
              </a:rPr>
              <a:t>}</a:t>
            </a:r>
          </a:p>
          <a:p>
            <a:br>
              <a:rPr lang="en-US" sz="1800" dirty="0">
                <a:solidFill>
                  <a:srgbClr val="5C6773"/>
                </a:solidFill>
                <a:latin typeface="var(--font-monospace)"/>
              </a:rPr>
            </a:br>
            <a:r>
              <a:rPr lang="en-US" sz="1800" dirty="0" err="1">
                <a:solidFill>
                  <a:srgbClr val="41A6D9"/>
                </a:solidFill>
                <a:latin typeface="var(--font-monospace)"/>
              </a:rPr>
              <a:t>HelloWorldComponent</a:t>
            </a:r>
            <a:r>
              <a:rPr lang="en-US" sz="1800" dirty="0" err="1">
                <a:solidFill>
                  <a:srgbClr val="5C6773"/>
                </a:solidFill>
                <a:latin typeface="var(--font-monospace)"/>
              </a:rPr>
              <a:t>.propTypes</a:t>
            </a:r>
            <a:r>
              <a:rPr lang="en-US" sz="1800" dirty="0">
                <a:solidFill>
                  <a:srgbClr val="5C6773"/>
                </a:solidFill>
                <a:latin typeface="var(--font-monospace)"/>
              </a:rPr>
              <a:t> = {</a:t>
            </a:r>
          </a:p>
          <a:p>
            <a:r>
              <a:rPr lang="en-US" sz="1800" dirty="0">
                <a:solidFill>
                  <a:srgbClr val="5C6773"/>
                </a:solidFill>
                <a:latin typeface="var(--font-monospace)"/>
              </a:rPr>
              <a:t>  name: </a:t>
            </a:r>
            <a:r>
              <a:rPr lang="en-US" sz="1800" dirty="0" err="1">
                <a:solidFill>
                  <a:srgbClr val="41A6D9"/>
                </a:solidFill>
                <a:latin typeface="var(--font-monospace)"/>
              </a:rPr>
              <a:t>PropTypes</a:t>
            </a:r>
            <a:r>
              <a:rPr lang="en-US" sz="1800" dirty="0" err="1">
                <a:solidFill>
                  <a:srgbClr val="5C6773"/>
                </a:solidFill>
                <a:latin typeface="var(--font-monospace)"/>
              </a:rPr>
              <a:t>.string</a:t>
            </a:r>
            <a:endParaRPr lang="en-US" sz="1800" dirty="0">
              <a:solidFill>
                <a:srgbClr val="5C6773"/>
              </a:solidFill>
              <a:latin typeface="var(--font-monospace)"/>
            </a:endParaRPr>
          </a:p>
          <a:p>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export</a:t>
            </a:r>
            <a:r>
              <a:rPr lang="en-US" sz="1800" dirty="0">
                <a:solidFill>
                  <a:srgbClr val="5C6773"/>
                </a:solidFill>
                <a:latin typeface="var(--font-monospace)"/>
              </a:rPr>
              <a:t> </a:t>
            </a:r>
            <a:r>
              <a:rPr lang="en-US" sz="1800" dirty="0">
                <a:solidFill>
                  <a:srgbClr val="F2590C"/>
                </a:solidFill>
                <a:latin typeface="var(--font-monospace)"/>
              </a:rPr>
              <a:t>default</a:t>
            </a:r>
            <a:r>
              <a:rPr lang="en-US" sz="1800" dirty="0">
                <a:solidFill>
                  <a:srgbClr val="5C6773"/>
                </a:solidFill>
                <a:latin typeface="var(--font-monospace)"/>
              </a:rPr>
              <a:t> </a:t>
            </a:r>
            <a:r>
              <a:rPr lang="en-US" sz="1800" dirty="0" err="1">
                <a:solidFill>
                  <a:srgbClr val="41A6D9"/>
                </a:solidFill>
                <a:latin typeface="var(--font-monospace)"/>
              </a:rPr>
              <a:t>HelloWorldComponent</a:t>
            </a:r>
            <a:endParaRPr lang="en-US" sz="1800" dirty="0">
              <a:solidFill>
                <a:srgbClr val="5C6773"/>
              </a:solidFill>
              <a:latin typeface="var(--font-monospace)"/>
            </a:endParaRPr>
          </a:p>
        </p:txBody>
      </p:sp>
    </p:spTree>
    <p:extLst>
      <p:ext uri="{BB962C8B-B14F-4D97-AF65-F5344CB8AC3E}">
        <p14:creationId xmlns:p14="http://schemas.microsoft.com/office/powerpoint/2010/main" val="4248470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4" y="1648850"/>
            <a:ext cx="9974599"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2000" dirty="0">
                <a:solidFill>
                  <a:schemeClr val="tx1"/>
                </a:solidFill>
              </a:rPr>
              <a:t>React website: </a:t>
            </a:r>
            <a:r>
              <a:rPr lang="en-US" sz="2000" dirty="0">
                <a:solidFill>
                  <a:schemeClr val="accent1">
                    <a:lumMod val="75000"/>
                  </a:schemeClr>
                </a:solidFill>
              </a:rPr>
              <a:t>https://</a:t>
            </a:r>
            <a:r>
              <a:rPr lang="en-US" sz="2000" dirty="0" err="1">
                <a:solidFill>
                  <a:schemeClr val="accent1">
                    <a:lumMod val="75000"/>
                  </a:schemeClr>
                </a:solidFill>
              </a:rPr>
              <a:t>reactjs.org</a:t>
            </a:r>
            <a:r>
              <a:rPr lang="en-US" sz="2000" dirty="0">
                <a:solidFill>
                  <a:schemeClr val="accent1">
                    <a:lumMod val="75000"/>
                  </a:schemeClr>
                </a:solidFill>
              </a:rPr>
              <a:t>/</a:t>
            </a: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Official Document: </a:t>
            </a:r>
            <a:r>
              <a:rPr lang="en-US" sz="2000" dirty="0">
                <a:solidFill>
                  <a:schemeClr val="accent1">
                    <a:lumMod val="75000"/>
                  </a:schemeClr>
                </a:solidFill>
                <a:ea typeface="Times New Roman"/>
                <a:cs typeface="Times New Roman"/>
                <a:sym typeface="Times New Roman"/>
                <a:hlinkClick r:id="rId3">
                  <a:extLst>
                    <a:ext uri="{A12FA001-AC4F-418D-AE19-62706E023703}">
                      <ahyp:hlinkClr xmlns:ahyp="http://schemas.microsoft.com/office/drawing/2018/hyperlinkcolor" val="tx"/>
                    </a:ext>
                  </a:extLst>
                </a:hlinkClick>
              </a:rPr>
              <a:t>https://reactjs.org/docs/getting-started.html</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Redux Official Document: </a:t>
            </a:r>
            <a:r>
              <a:rPr lang="en-US" sz="2000" dirty="0">
                <a:solidFill>
                  <a:schemeClr val="accent1">
                    <a:lumMod val="75000"/>
                  </a:schemeClr>
                </a:solidFill>
                <a:ea typeface="Times New Roman"/>
                <a:cs typeface="Times New Roman"/>
                <a:sym typeface="Times New Roman"/>
                <a:hlinkClick r:id="rId4">
                  <a:extLst>
                    <a:ext uri="{A12FA001-AC4F-418D-AE19-62706E023703}">
                      <ahyp:hlinkClr xmlns:ahyp="http://schemas.microsoft.com/office/drawing/2018/hyperlinkcolor" val="tx"/>
                    </a:ext>
                  </a:extLst>
                </a:hlinkClick>
              </a:rPr>
              <a:t>https://redux.js.org/introduction/getting-started</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Redux Official Document: </a:t>
            </a:r>
            <a:r>
              <a:rPr lang="en-US" sz="2000" dirty="0">
                <a:solidFill>
                  <a:schemeClr val="accent1">
                    <a:lumMod val="75000"/>
                  </a:schemeClr>
                </a:solidFill>
                <a:ea typeface="Times New Roman"/>
                <a:cs typeface="Times New Roman"/>
                <a:sym typeface="Times New Roman"/>
                <a:hlinkClick r:id="rId5">
                  <a:extLst>
                    <a:ext uri="{A12FA001-AC4F-418D-AE19-62706E023703}">
                      <ahyp:hlinkClr xmlns:ahyp="http://schemas.microsoft.com/office/drawing/2018/hyperlinkcolor" val="tx"/>
                    </a:ext>
                  </a:extLst>
                </a:hlinkClick>
              </a:rPr>
              <a:t>https://react-redux.js.org/introduction/quick-start</a:t>
            </a:r>
            <a:endParaRPr sz="20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43</a:t>
            </a:fld>
            <a:endParaRPr lang="ja-JP"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BFE258-64AA-A447-B454-10425641286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a:t>
            </a:fld>
            <a:endParaRPr lang="ja-JP" altLang="en-US"/>
          </a:p>
        </p:txBody>
      </p:sp>
      <p:sp>
        <p:nvSpPr>
          <p:cNvPr id="3" name="Rectangle 2">
            <a:extLst>
              <a:ext uri="{FF2B5EF4-FFF2-40B4-BE49-F238E27FC236}">
                <a16:creationId xmlns:a16="http://schemas.microsoft.com/office/drawing/2014/main" id="{3AA4A504-7E0B-8B49-907E-DE0C9704975A}"/>
              </a:ext>
            </a:extLst>
          </p:cNvPr>
          <p:cNvSpPr/>
          <p:nvPr/>
        </p:nvSpPr>
        <p:spPr>
          <a:xfrm>
            <a:off x="914400" y="992227"/>
            <a:ext cx="10439400" cy="307777"/>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A component with a render prop takes a function that returns a React element and calls it instead of implementing its own render logic.</a:t>
            </a:r>
            <a:endParaRPr lang="en-VN"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84FA8C2-2780-4347-B1EF-16BB5431343B}"/>
              </a:ext>
            </a:extLst>
          </p:cNvPr>
          <p:cNvSpPr/>
          <p:nvPr/>
        </p:nvSpPr>
        <p:spPr>
          <a:xfrm>
            <a:off x="1884218" y="2161126"/>
            <a:ext cx="6096000" cy="923330"/>
          </a:xfrm>
          <a:prstGeom prst="rect">
            <a:avLst/>
          </a:prstGeom>
          <a:solidFill>
            <a:schemeClr val="bg1">
              <a:lumMod val="95000"/>
            </a:schemeClr>
          </a:solidFill>
        </p:spPr>
        <p:txBody>
          <a:bodyPr>
            <a:spAutoFit/>
          </a:bodyPr>
          <a:lstStyle/>
          <a:p>
            <a:r>
              <a:rPr lang="en-US" sz="1800" dirty="0">
                <a:solidFill>
                  <a:srgbClr val="5C6773"/>
                </a:solidFill>
                <a:latin typeface="var(--font-monospace)"/>
              </a:rPr>
              <a:t>&lt;</a:t>
            </a:r>
            <a:r>
              <a:rPr lang="en-US" sz="1800" dirty="0" err="1">
                <a:solidFill>
                  <a:srgbClr val="41A6D9"/>
                </a:solidFill>
                <a:latin typeface="var(--font-monospace)"/>
              </a:rPr>
              <a:t>DataProvider</a:t>
            </a:r>
            <a:r>
              <a:rPr lang="en-US" sz="1800" dirty="0">
                <a:solidFill>
                  <a:srgbClr val="5C6773"/>
                </a:solidFill>
                <a:latin typeface="var(--font-monospace)"/>
              </a:rPr>
              <a:t> render={data =&gt; (</a:t>
            </a:r>
          </a:p>
          <a:p>
            <a:r>
              <a:rPr lang="en-US" sz="1800" dirty="0">
                <a:solidFill>
                  <a:srgbClr val="5C6773"/>
                </a:solidFill>
                <a:latin typeface="var(--font-monospace)"/>
              </a:rPr>
              <a:t>  &lt;h1&gt;</a:t>
            </a:r>
            <a:r>
              <a:rPr lang="en-US" sz="1800" dirty="0">
                <a:solidFill>
                  <a:srgbClr val="41A6D9"/>
                </a:solidFill>
                <a:latin typeface="var(--font-monospace)"/>
              </a:rPr>
              <a:t>Hello</a:t>
            </a:r>
            <a:r>
              <a:rPr lang="en-US" sz="1800" dirty="0">
                <a:solidFill>
                  <a:srgbClr val="5C6773"/>
                </a:solidFill>
                <a:latin typeface="var(--font-monospace)"/>
              </a:rPr>
              <a:t> {</a:t>
            </a:r>
            <a:r>
              <a:rPr lang="en-US" sz="1800" dirty="0" err="1">
                <a:solidFill>
                  <a:srgbClr val="5C6773"/>
                </a:solidFill>
                <a:latin typeface="var(--font-monospace)"/>
              </a:rPr>
              <a:t>data.target</a:t>
            </a:r>
            <a:r>
              <a:rPr lang="en-US" sz="1800" dirty="0">
                <a:solidFill>
                  <a:srgbClr val="5C6773"/>
                </a:solidFill>
                <a:latin typeface="var(--font-monospace)"/>
              </a:rPr>
              <a:t>}&lt;/h1&gt;</a:t>
            </a:r>
          </a:p>
          <a:p>
            <a:r>
              <a:rPr lang="en-US" sz="1800" dirty="0">
                <a:solidFill>
                  <a:srgbClr val="5C6773"/>
                </a:solidFill>
                <a:latin typeface="var(--font-monospace)"/>
              </a:rPr>
              <a:t>)}/&gt;</a:t>
            </a:r>
          </a:p>
        </p:txBody>
      </p:sp>
      <p:sp>
        <p:nvSpPr>
          <p:cNvPr id="5" name="Rectangle 4">
            <a:extLst>
              <a:ext uri="{FF2B5EF4-FFF2-40B4-BE49-F238E27FC236}">
                <a16:creationId xmlns:a16="http://schemas.microsoft.com/office/drawing/2014/main" id="{CCA5BDEE-90B1-BC46-A511-5CF9EAF84E81}"/>
              </a:ext>
            </a:extLst>
          </p:cNvPr>
          <p:cNvSpPr/>
          <p:nvPr/>
        </p:nvSpPr>
        <p:spPr>
          <a:xfrm>
            <a:off x="914400" y="3904795"/>
            <a:ext cx="9961418" cy="1169551"/>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Libraries that use render props include </a:t>
            </a:r>
            <a:r>
              <a:rPr lang="en-US" sz="2000" dirty="0">
                <a:latin typeface="Arial" panose="020B0604020202020204" pitchFamily="34" charset="0"/>
                <a:cs typeface="Arial" panose="020B0604020202020204" pitchFamily="34" charset="0"/>
                <a:hlinkClick r:id="rId2"/>
              </a:rPr>
              <a:t>React Router</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hlinkClick r:id="rId3"/>
              </a:rPr>
              <a:t>Downshift</a:t>
            </a:r>
            <a:r>
              <a:rPr lang="en-US" sz="2000" dirty="0">
                <a:latin typeface="Arial" panose="020B0604020202020204" pitchFamily="34" charset="0"/>
                <a:cs typeface="Arial" panose="020B0604020202020204" pitchFamily="34" charset="0"/>
              </a:rPr>
              <a:t> and </a:t>
            </a:r>
            <a:r>
              <a:rPr lang="en-US" sz="2000" dirty="0">
                <a:latin typeface="Arial" panose="020B0604020202020204" pitchFamily="34" charset="0"/>
                <a:cs typeface="Arial" panose="020B0604020202020204" pitchFamily="34" charset="0"/>
                <a:hlinkClick r:id="rId4"/>
              </a:rPr>
              <a:t>Formik</a:t>
            </a:r>
            <a:r>
              <a:rPr lang="en-US" sz="2000" dirty="0">
                <a:latin typeface="Arial" panose="020B0604020202020204" pitchFamily="34" charset="0"/>
                <a:cs typeface="Arial" panose="020B0604020202020204" pitchFamily="34" charset="0"/>
              </a:rPr>
              <a:t>.</a:t>
            </a:r>
          </a:p>
          <a:p>
            <a:pPr>
              <a:spcBef>
                <a:spcPts val="600"/>
              </a:spcBef>
              <a:spcAft>
                <a:spcPts val="600"/>
              </a:spcAft>
            </a:pPr>
            <a:r>
              <a:rPr lang="en-US" sz="2000" dirty="0">
                <a:latin typeface="Arial" panose="020B0604020202020204" pitchFamily="34" charset="0"/>
                <a:cs typeface="Arial" panose="020B0604020202020204" pitchFamily="34" charset="0"/>
              </a:rPr>
              <a:t>In this document, we’ll discuss why render props are useful, and how to write your own.</a:t>
            </a:r>
          </a:p>
        </p:txBody>
      </p:sp>
    </p:spTree>
    <p:extLst>
      <p:ext uri="{BB962C8B-B14F-4D97-AF65-F5344CB8AC3E}">
        <p14:creationId xmlns:p14="http://schemas.microsoft.com/office/powerpoint/2010/main" val="1086362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473D92-0163-6B44-A325-D897B4A45F5C}"/>
              </a:ext>
            </a:extLst>
          </p:cNvPr>
          <p:cNvSpPr>
            <a:spLocks noGrp="1"/>
          </p:cNvSpPr>
          <p:nvPr>
            <p:ph type="title"/>
          </p:nvPr>
        </p:nvSpPr>
        <p:spPr/>
        <p:txBody>
          <a:bodyPr/>
          <a:lstStyle/>
          <a:p>
            <a:r>
              <a:rPr lang="en-US" dirty="0"/>
              <a:t>Use Render Props for Cross-Cutting Concerns</a:t>
            </a:r>
            <a:endParaRPr lang="en-VN" dirty="0"/>
          </a:p>
        </p:txBody>
      </p:sp>
      <p:sp>
        <p:nvSpPr>
          <p:cNvPr id="4" name="Slide Number Placeholder 3">
            <a:extLst>
              <a:ext uri="{FF2B5EF4-FFF2-40B4-BE49-F238E27FC236}">
                <a16:creationId xmlns:a16="http://schemas.microsoft.com/office/drawing/2014/main" id="{72272EC8-2438-0D49-BE7D-70C5C218F721}"/>
              </a:ext>
            </a:extLst>
          </p:cNvPr>
          <p:cNvSpPr>
            <a:spLocks noGrp="1"/>
          </p:cNvSpPr>
          <p:nvPr>
            <p:ph type="sldNum" idx="12"/>
          </p:nvPr>
        </p:nvSpPr>
        <p:spPr/>
        <p:txBody>
          <a:bodyPr/>
          <a:lstStyle/>
          <a:p>
            <a:fld id="{00000000-1234-1234-1234-123412341234}" type="slidenum">
              <a:rPr lang="en-US" altLang="ja-JP" smtClean="0"/>
              <a:pPr/>
              <a:t>6</a:t>
            </a:fld>
            <a:endParaRPr lang="ja-JP" altLang="en-US"/>
          </a:p>
        </p:txBody>
      </p:sp>
      <p:sp>
        <p:nvSpPr>
          <p:cNvPr id="2" name="Rectangle 1">
            <a:extLst>
              <a:ext uri="{FF2B5EF4-FFF2-40B4-BE49-F238E27FC236}">
                <a16:creationId xmlns:a16="http://schemas.microsoft.com/office/drawing/2014/main" id="{6A10CBA3-C075-8749-A9F6-22B336E13CDE}"/>
              </a:ext>
            </a:extLst>
          </p:cNvPr>
          <p:cNvSpPr/>
          <p:nvPr/>
        </p:nvSpPr>
        <p:spPr>
          <a:xfrm>
            <a:off x="720436" y="1802020"/>
            <a:ext cx="10633364" cy="1477328"/>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Components are the primary unit of code reuse in React, but it’s not always obvious how to share the state or behavior that one component encapsulates to other components that need that same state.</a:t>
            </a:r>
          </a:p>
          <a:p>
            <a:pPr>
              <a:spcBef>
                <a:spcPts val="600"/>
              </a:spcBef>
              <a:spcAft>
                <a:spcPts val="600"/>
              </a:spcAft>
            </a:pPr>
            <a:r>
              <a:rPr lang="en-US" sz="2000" dirty="0">
                <a:latin typeface="Arial" panose="020B0604020202020204" pitchFamily="34" charset="0"/>
                <a:cs typeface="Arial" panose="020B0604020202020204" pitchFamily="34" charset="0"/>
              </a:rPr>
              <a:t>For example, the following component tracks the mouse position in a web app:</a:t>
            </a:r>
          </a:p>
        </p:txBody>
      </p:sp>
      <p:sp>
        <p:nvSpPr>
          <p:cNvPr id="3" name="Rectangle 2">
            <a:extLst>
              <a:ext uri="{FF2B5EF4-FFF2-40B4-BE49-F238E27FC236}">
                <a16:creationId xmlns:a16="http://schemas.microsoft.com/office/drawing/2014/main" id="{FE7C8C03-B0F4-8C42-AA42-C33FD13A18D0}"/>
              </a:ext>
            </a:extLst>
          </p:cNvPr>
          <p:cNvSpPr/>
          <p:nvPr/>
        </p:nvSpPr>
        <p:spPr>
          <a:xfrm>
            <a:off x="1371600" y="3886430"/>
            <a:ext cx="6664036" cy="1754326"/>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err="1">
                <a:solidFill>
                  <a:srgbClr val="41A6D9"/>
                </a:solidFill>
                <a:latin typeface="var(--font-monospace)"/>
              </a:rPr>
              <a:t>MouseTracker</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constructor</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super</a:t>
            </a:r>
            <a:r>
              <a:rPr lang="en-US" sz="1800" dirty="0">
                <a:solidFill>
                  <a:srgbClr val="5C6773"/>
                </a:solidFill>
                <a:latin typeface="var(--font-monospace)"/>
              </a:rPr>
              <a:t>(props);</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.handleMouseMove</a:t>
            </a:r>
            <a:r>
              <a:rPr lang="en-US" sz="1800" dirty="0">
                <a:solidFill>
                  <a:srgbClr val="5C6773"/>
                </a:solidFill>
                <a:latin typeface="var(--font-monospace)"/>
              </a:rPr>
              <a:t> = </a:t>
            </a:r>
            <a:r>
              <a:rPr lang="en-US" sz="1800" dirty="0" err="1">
                <a:solidFill>
                  <a:srgbClr val="F2590C"/>
                </a:solidFill>
                <a:latin typeface="var(--font-monospace)"/>
              </a:rPr>
              <a:t>this</a:t>
            </a:r>
            <a:r>
              <a:rPr lang="en-US" sz="1800" dirty="0" err="1">
                <a:solidFill>
                  <a:srgbClr val="5C6773"/>
                </a:solidFill>
                <a:latin typeface="var(--font-monospace)"/>
              </a:rPr>
              <a:t>.handleMouseMove.bind</a:t>
            </a:r>
            <a:r>
              <a:rPr lang="en-US" sz="1800" dirty="0">
                <a:solidFill>
                  <a:srgbClr val="5C6773"/>
                </a:solidFill>
                <a:latin typeface="var(--font-monospace)"/>
              </a:rPr>
              <a:t>(</a:t>
            </a:r>
            <a:r>
              <a:rPr lang="en-US" sz="1800" dirty="0">
                <a:solidFill>
                  <a:srgbClr val="F2590C"/>
                </a:solidFill>
                <a:latin typeface="var(--font-monospace)"/>
              </a:rPr>
              <a:t>this</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.state</a:t>
            </a:r>
            <a:r>
              <a:rPr lang="en-US" sz="1800" dirty="0">
                <a:solidFill>
                  <a:srgbClr val="5C6773"/>
                </a:solidFill>
                <a:latin typeface="var(--font-monospace)"/>
              </a:rPr>
              <a:t> = { x: </a:t>
            </a:r>
            <a:r>
              <a:rPr lang="en-US" sz="1800" dirty="0">
                <a:solidFill>
                  <a:srgbClr val="F08C36"/>
                </a:solidFill>
                <a:latin typeface="var(--font-monospace)"/>
              </a:rPr>
              <a:t>0</a:t>
            </a:r>
            <a:r>
              <a:rPr lang="en-US" sz="1800" dirty="0">
                <a:solidFill>
                  <a:srgbClr val="5C6773"/>
                </a:solidFill>
                <a:latin typeface="var(--font-monospace)"/>
              </a:rPr>
              <a:t>, y: </a:t>
            </a:r>
            <a:r>
              <a:rPr lang="en-US" sz="1800" dirty="0">
                <a:solidFill>
                  <a:srgbClr val="F08C36"/>
                </a:solidFill>
                <a:latin typeface="var(--font-monospace)"/>
              </a:rPr>
              <a:t>0</a:t>
            </a:r>
            <a:r>
              <a:rPr lang="en-US" sz="1800" dirty="0">
                <a:solidFill>
                  <a:srgbClr val="5C6773"/>
                </a:solidFill>
                <a:latin typeface="var(--font-monospace)"/>
              </a:rPr>
              <a:t> };</a:t>
            </a:r>
          </a:p>
          <a:p>
            <a:r>
              <a:rPr lang="en-US" sz="1800" dirty="0">
                <a:solidFill>
                  <a:srgbClr val="5C6773"/>
                </a:solidFill>
                <a:latin typeface="var(--font-monospace)"/>
              </a:rPr>
              <a:t>  }</a:t>
            </a:r>
          </a:p>
        </p:txBody>
      </p:sp>
    </p:spTree>
    <p:extLst>
      <p:ext uri="{BB962C8B-B14F-4D97-AF65-F5344CB8AC3E}">
        <p14:creationId xmlns:p14="http://schemas.microsoft.com/office/powerpoint/2010/main" val="1412796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AE284B9-1ACD-F24C-85ED-CAF3F6A3DA7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a:t>
            </a:fld>
            <a:endParaRPr lang="ja-JP" altLang="en-US"/>
          </a:p>
        </p:txBody>
      </p:sp>
      <p:sp>
        <p:nvSpPr>
          <p:cNvPr id="4" name="Rectangle 3">
            <a:extLst>
              <a:ext uri="{FF2B5EF4-FFF2-40B4-BE49-F238E27FC236}">
                <a16:creationId xmlns:a16="http://schemas.microsoft.com/office/drawing/2014/main" id="{218BC179-278E-9541-92B1-2008FAC973B6}"/>
              </a:ext>
            </a:extLst>
          </p:cNvPr>
          <p:cNvSpPr/>
          <p:nvPr/>
        </p:nvSpPr>
        <p:spPr>
          <a:xfrm>
            <a:off x="1316182" y="1312921"/>
            <a:ext cx="8243454" cy="4524315"/>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  </a:t>
            </a:r>
            <a:r>
              <a:rPr lang="en-US" sz="1800" dirty="0" err="1">
                <a:solidFill>
                  <a:srgbClr val="5C6773"/>
                </a:solidFill>
                <a:latin typeface="var(--font-monospace)"/>
              </a:rPr>
              <a:t>handleMouseMove</a:t>
            </a:r>
            <a:r>
              <a:rPr lang="en-US" sz="1800" dirty="0">
                <a:solidFill>
                  <a:srgbClr val="5C6773"/>
                </a:solidFill>
                <a:latin typeface="var(--font-monospace)"/>
              </a:rPr>
              <a:t>(event) {</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.setState</a:t>
            </a:r>
            <a:r>
              <a:rPr lang="en-US" sz="1800" dirty="0">
                <a:solidFill>
                  <a:srgbClr val="5C6773"/>
                </a:solidFill>
                <a:latin typeface="var(--font-monospace)"/>
              </a:rPr>
              <a:t>({</a:t>
            </a:r>
          </a:p>
          <a:p>
            <a:r>
              <a:rPr lang="en-US" sz="1800" dirty="0">
                <a:solidFill>
                  <a:srgbClr val="5C6773"/>
                </a:solidFill>
                <a:latin typeface="var(--font-monospace)"/>
              </a:rPr>
              <a:t>      x: </a:t>
            </a:r>
            <a:r>
              <a:rPr lang="en-US" sz="1800" dirty="0" err="1">
                <a:solidFill>
                  <a:srgbClr val="5C6773"/>
                </a:solidFill>
                <a:latin typeface="var(--font-monospace)"/>
              </a:rPr>
              <a:t>event.clientX</a:t>
            </a:r>
            <a:r>
              <a:rPr lang="en-US" sz="1800" dirty="0">
                <a:solidFill>
                  <a:srgbClr val="5C6773"/>
                </a:solidFill>
                <a:latin typeface="var(--font-monospace)"/>
              </a:rPr>
              <a:t>,</a:t>
            </a:r>
          </a:p>
          <a:p>
            <a:r>
              <a:rPr lang="en-US" sz="1800" dirty="0">
                <a:solidFill>
                  <a:srgbClr val="5C6773"/>
                </a:solidFill>
                <a:latin typeface="var(--font-monospace)"/>
              </a:rPr>
              <a:t>      y: </a:t>
            </a:r>
            <a:r>
              <a:rPr lang="en-US" sz="1800" dirty="0" err="1">
                <a:solidFill>
                  <a:srgbClr val="5C6773"/>
                </a:solidFill>
                <a:latin typeface="var(--font-monospace)"/>
              </a:rPr>
              <a:t>event.clientY</a:t>
            </a:r>
            <a:endParaRPr lang="en-US" sz="1800" dirty="0">
              <a:solidFill>
                <a:srgbClr val="5C6773"/>
              </a:solidFill>
              <a:latin typeface="var(--font-monospace)"/>
            </a:endParaRPr>
          </a:p>
          <a:p>
            <a:r>
              <a:rPr lang="en-US" sz="1800" dirty="0">
                <a:solidFill>
                  <a:srgbClr val="5C6773"/>
                </a:solidFill>
                <a:latin typeface="var(--font-monospace)"/>
              </a:rPr>
              <a:t>    });</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&lt;div style={{ height: </a:t>
            </a:r>
            <a:r>
              <a:rPr lang="en-US" sz="1800" dirty="0">
                <a:solidFill>
                  <a:srgbClr val="86B300"/>
                </a:solidFill>
                <a:latin typeface="var(--font-monospace)"/>
              </a:rPr>
              <a:t>'100vh'</a:t>
            </a:r>
            <a:r>
              <a:rPr lang="en-US" sz="1800" dirty="0">
                <a:solidFill>
                  <a:srgbClr val="5C6773"/>
                </a:solidFill>
                <a:latin typeface="var(--font-monospace)"/>
              </a:rPr>
              <a:t> }} </a:t>
            </a:r>
            <a:r>
              <a:rPr lang="en-US" sz="1800" dirty="0" err="1">
                <a:solidFill>
                  <a:srgbClr val="5C6773"/>
                </a:solidFill>
                <a:latin typeface="var(--font-monospace)"/>
              </a:rPr>
              <a:t>onMouseMove</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.handleMouseMove</a:t>
            </a:r>
            <a:r>
              <a:rPr lang="en-US" sz="1800" dirty="0">
                <a:solidFill>
                  <a:srgbClr val="5C6773"/>
                </a:solidFill>
                <a:latin typeface="var(--font-monospace)"/>
              </a:rPr>
              <a:t>}&gt;</a:t>
            </a:r>
          </a:p>
          <a:p>
            <a:r>
              <a:rPr lang="en-US" sz="1800" dirty="0">
                <a:solidFill>
                  <a:srgbClr val="5C6773"/>
                </a:solidFill>
                <a:latin typeface="var(--font-monospace)"/>
              </a:rPr>
              <a:t>        &lt;h1&gt;</a:t>
            </a:r>
            <a:r>
              <a:rPr lang="en-US" sz="1800" dirty="0">
                <a:solidFill>
                  <a:srgbClr val="41A6D9"/>
                </a:solidFill>
                <a:latin typeface="var(--font-monospace)"/>
              </a:rPr>
              <a:t>Move</a:t>
            </a:r>
            <a:r>
              <a:rPr lang="en-US" sz="1800" dirty="0">
                <a:solidFill>
                  <a:srgbClr val="5C6773"/>
                </a:solidFill>
                <a:latin typeface="var(--font-monospace)"/>
              </a:rPr>
              <a:t> the mouse around!&lt;/h1&gt;</a:t>
            </a:r>
          </a:p>
          <a:p>
            <a:r>
              <a:rPr lang="en-US" sz="1800" dirty="0">
                <a:solidFill>
                  <a:srgbClr val="5C6773"/>
                </a:solidFill>
                <a:latin typeface="var(--font-monospace)"/>
              </a:rPr>
              <a:t>        &lt;p&gt;</a:t>
            </a:r>
            <a:r>
              <a:rPr lang="en-US" sz="1800" dirty="0">
                <a:solidFill>
                  <a:srgbClr val="41A6D9"/>
                </a:solidFill>
                <a:latin typeface="var(--font-monospace)"/>
              </a:rPr>
              <a:t>The</a:t>
            </a:r>
            <a:r>
              <a:rPr lang="en-US" sz="1800" dirty="0">
                <a:solidFill>
                  <a:srgbClr val="5C6773"/>
                </a:solidFill>
                <a:latin typeface="var(--font-monospace)"/>
              </a:rPr>
              <a:t> current mouse position is ({</a:t>
            </a:r>
            <a:r>
              <a:rPr lang="en-US" sz="1800" dirty="0" err="1">
                <a:solidFill>
                  <a:srgbClr val="F2590C"/>
                </a:solidFill>
                <a:latin typeface="var(--font-monospace)"/>
              </a:rPr>
              <a:t>this</a:t>
            </a:r>
            <a:r>
              <a:rPr lang="en-US" sz="1800" dirty="0" err="1">
                <a:solidFill>
                  <a:srgbClr val="5C6773"/>
                </a:solidFill>
                <a:latin typeface="var(--font-monospace)"/>
              </a:rPr>
              <a:t>.state.x</a:t>
            </a:r>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.state.y</a:t>
            </a:r>
            <a:r>
              <a:rPr lang="en-US" sz="1800" dirty="0">
                <a:solidFill>
                  <a:srgbClr val="5C6773"/>
                </a:solidFill>
                <a:latin typeface="var(--font-monospace)"/>
              </a:rPr>
              <a:t>})&lt;/p&gt;</a:t>
            </a:r>
          </a:p>
          <a:p>
            <a:r>
              <a:rPr lang="en-US" sz="1800" dirty="0">
                <a:solidFill>
                  <a:srgbClr val="5C6773"/>
                </a:solidFill>
                <a:latin typeface="var(--font-monospace)"/>
              </a:rPr>
              <a:t>      &lt;/div&gt;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3186956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9C0FE3-0499-4943-99F9-4E748969466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8</a:t>
            </a:fld>
            <a:endParaRPr lang="ja-JP" altLang="en-US"/>
          </a:p>
        </p:txBody>
      </p:sp>
      <p:sp>
        <p:nvSpPr>
          <p:cNvPr id="3" name="Rectangle 2">
            <a:extLst>
              <a:ext uri="{FF2B5EF4-FFF2-40B4-BE49-F238E27FC236}">
                <a16:creationId xmlns:a16="http://schemas.microsoft.com/office/drawing/2014/main" id="{4DE8D5C1-1E2F-5F41-8018-264D552A2DCB}"/>
              </a:ext>
            </a:extLst>
          </p:cNvPr>
          <p:cNvSpPr/>
          <p:nvPr/>
        </p:nvSpPr>
        <p:spPr>
          <a:xfrm>
            <a:off x="803563" y="1595920"/>
            <a:ext cx="10363200" cy="2862322"/>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As the cursor moves around the screen, the component displays its (x, y) coordinates in a </a:t>
            </a:r>
            <a:r>
              <a:rPr lang="en-US" sz="2000" dirty="0">
                <a:highlight>
                  <a:srgbClr val="FFFF00"/>
                </a:highlight>
                <a:latin typeface="Arial" panose="020B0604020202020204" pitchFamily="34" charset="0"/>
                <a:cs typeface="Arial" panose="020B0604020202020204" pitchFamily="34" charset="0"/>
              </a:rPr>
              <a:t>&lt;p&gt;</a:t>
            </a:r>
            <a:r>
              <a:rPr lang="en-US" sz="2000" dirty="0">
                <a:latin typeface="Arial" panose="020B0604020202020204" pitchFamily="34" charset="0"/>
                <a:cs typeface="Arial" panose="020B0604020202020204" pitchFamily="34" charset="0"/>
              </a:rPr>
              <a:t>.</a:t>
            </a:r>
          </a:p>
          <a:p>
            <a:pPr>
              <a:spcBef>
                <a:spcPts val="600"/>
              </a:spcBef>
              <a:spcAft>
                <a:spcPts val="600"/>
              </a:spcAft>
            </a:pPr>
            <a:r>
              <a:rPr lang="en-US" sz="2000" dirty="0">
                <a:latin typeface="Arial" panose="020B0604020202020204" pitchFamily="34" charset="0"/>
                <a:cs typeface="Arial" panose="020B0604020202020204" pitchFamily="34" charset="0"/>
              </a:rPr>
              <a:t>Now the question is: How can we reuse this behavior in another component? In other words, if another component needs to know about the cursor position, can we encapsulate that behavior so that we can easily share it with that component?</a:t>
            </a:r>
          </a:p>
          <a:p>
            <a:pPr>
              <a:spcBef>
                <a:spcPts val="600"/>
              </a:spcBef>
              <a:spcAft>
                <a:spcPts val="600"/>
              </a:spcAft>
            </a:pPr>
            <a:r>
              <a:rPr lang="en-US" sz="2000" dirty="0">
                <a:latin typeface="Arial" panose="020B0604020202020204" pitchFamily="34" charset="0"/>
                <a:cs typeface="Arial" panose="020B0604020202020204" pitchFamily="34" charset="0"/>
              </a:rPr>
              <a:t>Since components are the basic unit of code reuse in React, let’s try refactoring the code a bit to use a </a:t>
            </a:r>
            <a:r>
              <a:rPr lang="en-US" sz="2000" dirty="0">
                <a:highlight>
                  <a:srgbClr val="FFFF00"/>
                </a:highlight>
                <a:latin typeface="Arial" panose="020B0604020202020204" pitchFamily="34" charset="0"/>
                <a:cs typeface="Arial" panose="020B0604020202020204" pitchFamily="34" charset="0"/>
              </a:rPr>
              <a:t>&lt;Mouse&gt;</a:t>
            </a:r>
            <a:r>
              <a:rPr lang="en-US" sz="2000" dirty="0">
                <a:latin typeface="Arial" panose="020B0604020202020204" pitchFamily="34" charset="0"/>
                <a:cs typeface="Arial" panose="020B0604020202020204" pitchFamily="34" charset="0"/>
              </a:rPr>
              <a:t> component that encapsulates the behavior we need to reuse elsewhere.</a:t>
            </a:r>
          </a:p>
        </p:txBody>
      </p:sp>
    </p:spTree>
    <p:extLst>
      <p:ext uri="{BB962C8B-B14F-4D97-AF65-F5344CB8AC3E}">
        <p14:creationId xmlns:p14="http://schemas.microsoft.com/office/powerpoint/2010/main" val="839574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0FF6B9-E6E0-3D4D-B0AE-D8BB77714C8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9</a:t>
            </a:fld>
            <a:endParaRPr lang="ja-JP" altLang="en-US"/>
          </a:p>
        </p:txBody>
      </p:sp>
      <p:sp>
        <p:nvSpPr>
          <p:cNvPr id="3" name="Rectangle 2">
            <a:extLst>
              <a:ext uri="{FF2B5EF4-FFF2-40B4-BE49-F238E27FC236}">
                <a16:creationId xmlns:a16="http://schemas.microsoft.com/office/drawing/2014/main" id="{93985E54-EA67-1F4A-AA47-44553A428BE4}"/>
              </a:ext>
            </a:extLst>
          </p:cNvPr>
          <p:cNvSpPr/>
          <p:nvPr/>
        </p:nvSpPr>
        <p:spPr>
          <a:xfrm>
            <a:off x="214746" y="305068"/>
            <a:ext cx="6726381" cy="6247864"/>
          </a:xfrm>
          <a:prstGeom prst="rect">
            <a:avLst/>
          </a:prstGeom>
          <a:solidFill>
            <a:schemeClr val="bg1">
              <a:lumMod val="95000"/>
            </a:schemeClr>
          </a:solidFill>
        </p:spPr>
        <p:txBody>
          <a:bodyPr wrap="square">
            <a:spAutoFit/>
          </a:bodyPr>
          <a:lstStyle/>
          <a:p>
            <a:r>
              <a:rPr lang="en-US" sz="1600" i="1" dirty="0">
                <a:solidFill>
                  <a:srgbClr val="ABB0B6"/>
                </a:solidFill>
                <a:latin typeface="var(--font-monospace)"/>
              </a:rPr>
              <a:t>// The &lt;Mouse&gt; component encapsulates the behavior we need...</a:t>
            </a:r>
            <a:endParaRPr lang="en-US" sz="1600" dirty="0">
              <a:solidFill>
                <a:srgbClr val="5C6773"/>
              </a:solidFill>
              <a:latin typeface="var(--font-monospace)"/>
            </a:endParaRPr>
          </a:p>
          <a:p>
            <a:r>
              <a:rPr lang="en-US" sz="1600" dirty="0">
                <a:solidFill>
                  <a:srgbClr val="F2590C"/>
                </a:solidFill>
                <a:latin typeface="var(--font-monospace)"/>
              </a:rPr>
              <a:t>class</a:t>
            </a:r>
            <a:r>
              <a:rPr lang="en-US" sz="1600" dirty="0">
                <a:solidFill>
                  <a:srgbClr val="5C6773"/>
                </a:solidFill>
                <a:latin typeface="var(--font-monospace)"/>
              </a:rPr>
              <a:t> </a:t>
            </a:r>
            <a:r>
              <a:rPr lang="en-US" sz="1600" dirty="0">
                <a:solidFill>
                  <a:srgbClr val="41A6D9"/>
                </a:solidFill>
                <a:latin typeface="var(--font-monospace)"/>
              </a:rPr>
              <a:t>Mouse</a:t>
            </a:r>
            <a:r>
              <a:rPr lang="en-US" sz="1600" dirty="0">
                <a:solidFill>
                  <a:srgbClr val="5C6773"/>
                </a:solidFill>
                <a:latin typeface="var(--font-monospace)"/>
              </a:rPr>
              <a:t> </a:t>
            </a:r>
            <a:r>
              <a:rPr lang="en-US" sz="1600" dirty="0">
                <a:solidFill>
                  <a:srgbClr val="F2590C"/>
                </a:solidFill>
                <a:latin typeface="var(--font-monospace)"/>
              </a:rPr>
              <a:t>extends</a:t>
            </a:r>
            <a:r>
              <a:rPr lang="en-US" sz="1600" dirty="0">
                <a:solidFill>
                  <a:srgbClr val="5C6773"/>
                </a:solidFill>
                <a:latin typeface="var(--font-monospace)"/>
              </a:rPr>
              <a:t> </a:t>
            </a:r>
            <a:r>
              <a:rPr lang="en-US" sz="1600" dirty="0" err="1">
                <a:solidFill>
                  <a:srgbClr val="41A6D9"/>
                </a:solidFill>
                <a:latin typeface="var(--font-monospace)"/>
              </a:rPr>
              <a:t>React</a:t>
            </a:r>
            <a:r>
              <a:rPr lang="en-US" sz="1600" dirty="0" err="1">
                <a:solidFill>
                  <a:srgbClr val="5C6773"/>
                </a:solidFill>
                <a:latin typeface="var(--font-monospace)"/>
              </a:rPr>
              <a:t>.</a:t>
            </a:r>
            <a:r>
              <a:rPr lang="en-US" sz="1600" dirty="0" err="1">
                <a:solidFill>
                  <a:srgbClr val="41A6D9"/>
                </a:solidFill>
                <a:latin typeface="var(--font-monospace)"/>
              </a:rPr>
              <a:t>Component</a:t>
            </a:r>
            <a:r>
              <a:rPr lang="en-US" sz="1600" dirty="0">
                <a:solidFill>
                  <a:srgbClr val="5C6773"/>
                </a:solidFill>
                <a:latin typeface="var(--font-monospace)"/>
              </a:rPr>
              <a:t> {</a:t>
            </a:r>
          </a:p>
          <a:p>
            <a:r>
              <a:rPr lang="en-US" sz="1600" dirty="0">
                <a:solidFill>
                  <a:srgbClr val="5C6773"/>
                </a:solidFill>
                <a:latin typeface="var(--font-monospace)"/>
              </a:rPr>
              <a:t>  </a:t>
            </a:r>
            <a:r>
              <a:rPr lang="en-US" sz="1600" dirty="0">
                <a:solidFill>
                  <a:srgbClr val="F2590C"/>
                </a:solidFill>
                <a:latin typeface="var(--font-monospace)"/>
              </a:rPr>
              <a:t>constructor</a:t>
            </a:r>
            <a:r>
              <a:rPr lang="en-US" sz="1600" dirty="0">
                <a:solidFill>
                  <a:srgbClr val="5C6773"/>
                </a:solidFill>
                <a:latin typeface="var(--font-monospace)"/>
              </a:rPr>
              <a:t>(props) {</a:t>
            </a:r>
          </a:p>
          <a:p>
            <a:r>
              <a:rPr lang="en-US" sz="1600" dirty="0">
                <a:solidFill>
                  <a:srgbClr val="5C6773"/>
                </a:solidFill>
                <a:latin typeface="var(--font-monospace)"/>
              </a:rPr>
              <a:t>    </a:t>
            </a:r>
            <a:r>
              <a:rPr lang="en-US" sz="1600" dirty="0">
                <a:solidFill>
                  <a:srgbClr val="F2590C"/>
                </a:solidFill>
                <a:latin typeface="var(--font-monospace)"/>
              </a:rPr>
              <a:t>super</a:t>
            </a:r>
            <a:r>
              <a:rPr lang="en-US" sz="1600" dirty="0">
                <a:solidFill>
                  <a:srgbClr val="5C6773"/>
                </a:solidFill>
                <a:latin typeface="var(--font-monospace)"/>
              </a:rPr>
              <a:t>(props);</a:t>
            </a:r>
          </a:p>
          <a:p>
            <a:r>
              <a:rPr lang="en-US" sz="1600" dirty="0">
                <a:solidFill>
                  <a:srgbClr val="5C6773"/>
                </a:solidFill>
                <a:latin typeface="var(--font-monospace)"/>
              </a:rPr>
              <a:t>    </a:t>
            </a:r>
            <a:r>
              <a:rPr lang="en-US" sz="1600" dirty="0" err="1">
                <a:solidFill>
                  <a:srgbClr val="F2590C"/>
                </a:solidFill>
                <a:latin typeface="var(--font-monospace)"/>
              </a:rPr>
              <a:t>this</a:t>
            </a:r>
            <a:r>
              <a:rPr lang="en-US" sz="1600" dirty="0" err="1">
                <a:solidFill>
                  <a:srgbClr val="5C6773"/>
                </a:solidFill>
                <a:latin typeface="var(--font-monospace)"/>
              </a:rPr>
              <a:t>.handleMouseMove</a:t>
            </a:r>
            <a:r>
              <a:rPr lang="en-US" sz="1600" dirty="0">
                <a:solidFill>
                  <a:srgbClr val="5C6773"/>
                </a:solidFill>
                <a:latin typeface="var(--font-monospace)"/>
              </a:rPr>
              <a:t> = </a:t>
            </a:r>
            <a:r>
              <a:rPr lang="en-US" sz="1600" dirty="0" err="1">
                <a:solidFill>
                  <a:srgbClr val="F2590C"/>
                </a:solidFill>
                <a:latin typeface="var(--font-monospace)"/>
              </a:rPr>
              <a:t>this</a:t>
            </a:r>
            <a:r>
              <a:rPr lang="en-US" sz="1600" dirty="0" err="1">
                <a:solidFill>
                  <a:srgbClr val="5C6773"/>
                </a:solidFill>
                <a:latin typeface="var(--font-monospace)"/>
              </a:rPr>
              <a:t>.handleMouseMove.bind</a:t>
            </a:r>
            <a:r>
              <a:rPr lang="en-US" sz="1600" dirty="0">
                <a:solidFill>
                  <a:srgbClr val="5C6773"/>
                </a:solidFill>
                <a:latin typeface="var(--font-monospace)"/>
              </a:rPr>
              <a:t>(</a:t>
            </a:r>
            <a:r>
              <a:rPr lang="en-US" sz="1600" dirty="0">
                <a:solidFill>
                  <a:srgbClr val="F2590C"/>
                </a:solidFill>
                <a:latin typeface="var(--font-monospace)"/>
              </a:rPr>
              <a:t>this</a:t>
            </a:r>
            <a:r>
              <a:rPr lang="en-US" sz="1600" dirty="0">
                <a:solidFill>
                  <a:srgbClr val="5C6773"/>
                </a:solidFill>
                <a:latin typeface="var(--font-monospace)"/>
              </a:rPr>
              <a:t>);</a:t>
            </a:r>
          </a:p>
          <a:p>
            <a:r>
              <a:rPr lang="en-US" sz="1600" dirty="0">
                <a:solidFill>
                  <a:srgbClr val="5C6773"/>
                </a:solidFill>
                <a:latin typeface="var(--font-monospace)"/>
              </a:rPr>
              <a:t>    </a:t>
            </a:r>
            <a:r>
              <a:rPr lang="en-US" sz="1600" dirty="0" err="1">
                <a:solidFill>
                  <a:srgbClr val="F2590C"/>
                </a:solidFill>
                <a:latin typeface="var(--font-monospace)"/>
              </a:rPr>
              <a:t>this</a:t>
            </a:r>
            <a:r>
              <a:rPr lang="en-US" sz="1600" dirty="0" err="1">
                <a:solidFill>
                  <a:srgbClr val="5C6773"/>
                </a:solidFill>
                <a:latin typeface="var(--font-monospace)"/>
              </a:rPr>
              <a:t>.state</a:t>
            </a:r>
            <a:r>
              <a:rPr lang="en-US" sz="1600" dirty="0">
                <a:solidFill>
                  <a:srgbClr val="5C6773"/>
                </a:solidFill>
                <a:latin typeface="var(--font-monospace)"/>
              </a:rPr>
              <a:t> = { x: </a:t>
            </a:r>
            <a:r>
              <a:rPr lang="en-US" sz="1600" dirty="0">
                <a:solidFill>
                  <a:srgbClr val="F08C36"/>
                </a:solidFill>
                <a:latin typeface="var(--font-monospace)"/>
              </a:rPr>
              <a:t>0</a:t>
            </a:r>
            <a:r>
              <a:rPr lang="en-US" sz="1600" dirty="0">
                <a:solidFill>
                  <a:srgbClr val="5C6773"/>
                </a:solidFill>
                <a:latin typeface="var(--font-monospace)"/>
              </a:rPr>
              <a:t>, y: </a:t>
            </a:r>
            <a:r>
              <a:rPr lang="en-US" sz="1600" dirty="0">
                <a:solidFill>
                  <a:srgbClr val="F08C36"/>
                </a:solidFill>
                <a:latin typeface="var(--font-monospace)"/>
              </a:rPr>
              <a:t>0</a:t>
            </a:r>
            <a:r>
              <a:rPr lang="en-US" sz="1600" dirty="0">
                <a:solidFill>
                  <a:srgbClr val="5C6773"/>
                </a:solidFill>
                <a:latin typeface="var(--font-monospace)"/>
              </a:rPr>
              <a:t> };</a:t>
            </a:r>
          </a:p>
          <a:p>
            <a:r>
              <a:rPr lang="en-US" sz="1600" dirty="0">
                <a:solidFill>
                  <a:srgbClr val="5C6773"/>
                </a:solidFill>
                <a:latin typeface="var(--font-monospace)"/>
              </a:rPr>
              <a:t>  }</a:t>
            </a:r>
          </a:p>
          <a:p>
            <a:br>
              <a:rPr lang="en-US" sz="1600" dirty="0">
                <a:solidFill>
                  <a:srgbClr val="5C6773"/>
                </a:solidFill>
                <a:latin typeface="var(--font-monospace)"/>
              </a:rPr>
            </a:br>
            <a:r>
              <a:rPr lang="en-US" sz="1600" dirty="0">
                <a:solidFill>
                  <a:srgbClr val="5C6773"/>
                </a:solidFill>
                <a:latin typeface="var(--font-monospace)"/>
              </a:rPr>
              <a:t>  </a:t>
            </a:r>
            <a:r>
              <a:rPr lang="en-US" sz="1600" dirty="0" err="1">
                <a:solidFill>
                  <a:srgbClr val="5C6773"/>
                </a:solidFill>
                <a:latin typeface="var(--font-monospace)"/>
              </a:rPr>
              <a:t>handleMouseMove</a:t>
            </a:r>
            <a:r>
              <a:rPr lang="en-US" sz="1600" dirty="0">
                <a:solidFill>
                  <a:srgbClr val="5C6773"/>
                </a:solidFill>
                <a:latin typeface="var(--font-monospace)"/>
              </a:rPr>
              <a:t>(event) {</a:t>
            </a:r>
          </a:p>
          <a:p>
            <a:r>
              <a:rPr lang="en-US" sz="1600" dirty="0">
                <a:solidFill>
                  <a:srgbClr val="5C6773"/>
                </a:solidFill>
                <a:latin typeface="var(--font-monospace)"/>
              </a:rPr>
              <a:t>    </a:t>
            </a:r>
            <a:r>
              <a:rPr lang="en-US" sz="1600" dirty="0" err="1">
                <a:solidFill>
                  <a:srgbClr val="F2590C"/>
                </a:solidFill>
                <a:latin typeface="var(--font-monospace)"/>
              </a:rPr>
              <a:t>this</a:t>
            </a:r>
            <a:r>
              <a:rPr lang="en-US" sz="1600" dirty="0" err="1">
                <a:solidFill>
                  <a:srgbClr val="5C6773"/>
                </a:solidFill>
                <a:latin typeface="var(--font-monospace)"/>
              </a:rPr>
              <a:t>.setState</a:t>
            </a:r>
            <a:r>
              <a:rPr lang="en-US" sz="1600" dirty="0">
                <a:solidFill>
                  <a:srgbClr val="5C6773"/>
                </a:solidFill>
                <a:latin typeface="var(--font-monospace)"/>
              </a:rPr>
              <a:t>({</a:t>
            </a:r>
          </a:p>
          <a:p>
            <a:r>
              <a:rPr lang="en-US" sz="1600" dirty="0">
                <a:solidFill>
                  <a:srgbClr val="5C6773"/>
                </a:solidFill>
                <a:latin typeface="var(--font-monospace)"/>
              </a:rPr>
              <a:t>      x: </a:t>
            </a:r>
            <a:r>
              <a:rPr lang="en-US" sz="1600" dirty="0" err="1">
                <a:solidFill>
                  <a:srgbClr val="5C6773"/>
                </a:solidFill>
                <a:latin typeface="var(--font-monospace)"/>
              </a:rPr>
              <a:t>event.clientX</a:t>
            </a:r>
            <a:r>
              <a:rPr lang="en-US" sz="1600" dirty="0">
                <a:solidFill>
                  <a:srgbClr val="5C6773"/>
                </a:solidFill>
                <a:latin typeface="var(--font-monospace)"/>
              </a:rPr>
              <a:t>,</a:t>
            </a:r>
          </a:p>
          <a:p>
            <a:r>
              <a:rPr lang="en-US" sz="1600" dirty="0">
                <a:solidFill>
                  <a:srgbClr val="5C6773"/>
                </a:solidFill>
                <a:latin typeface="var(--font-monospace)"/>
              </a:rPr>
              <a:t>      y: </a:t>
            </a:r>
            <a:r>
              <a:rPr lang="en-US" sz="1600" dirty="0" err="1">
                <a:solidFill>
                  <a:srgbClr val="5C6773"/>
                </a:solidFill>
                <a:latin typeface="var(--font-monospace)"/>
              </a:rPr>
              <a:t>event.clientY</a:t>
            </a:r>
            <a:endParaRPr lang="en-US" sz="1600" dirty="0">
              <a:solidFill>
                <a:srgbClr val="5C6773"/>
              </a:solidFill>
              <a:latin typeface="var(--font-monospace)"/>
            </a:endParaRPr>
          </a:p>
          <a:p>
            <a:r>
              <a:rPr lang="en-US" sz="1600" dirty="0">
                <a:solidFill>
                  <a:srgbClr val="5C6773"/>
                </a:solidFill>
                <a:latin typeface="var(--font-monospace)"/>
              </a:rPr>
              <a:t>    });</a:t>
            </a:r>
          </a:p>
          <a:p>
            <a:r>
              <a:rPr lang="en-US" sz="1600" dirty="0">
                <a:solidFill>
                  <a:srgbClr val="5C6773"/>
                </a:solidFill>
                <a:latin typeface="var(--font-monospace)"/>
              </a:rPr>
              <a:t>  }</a:t>
            </a:r>
          </a:p>
          <a:p>
            <a:br>
              <a:rPr lang="en-US" sz="1600" dirty="0">
                <a:solidFill>
                  <a:srgbClr val="5C6773"/>
                </a:solidFill>
                <a:latin typeface="var(--font-monospace)"/>
              </a:rPr>
            </a:br>
            <a:r>
              <a:rPr lang="en-US" sz="1600" dirty="0">
                <a:solidFill>
                  <a:srgbClr val="5C6773"/>
                </a:solidFill>
                <a:latin typeface="var(--font-monospace)"/>
              </a:rPr>
              <a:t>  render() {</a:t>
            </a:r>
          </a:p>
          <a:p>
            <a:r>
              <a:rPr lang="en-US" sz="1600" dirty="0">
                <a:solidFill>
                  <a:srgbClr val="5C6773"/>
                </a:solidFill>
                <a:latin typeface="var(--font-monospace)"/>
              </a:rPr>
              <a:t>    </a:t>
            </a:r>
            <a:r>
              <a:rPr lang="en-US" sz="1600" dirty="0">
                <a:solidFill>
                  <a:srgbClr val="F2590C"/>
                </a:solidFill>
                <a:latin typeface="var(--font-monospace)"/>
              </a:rPr>
              <a:t>return</a:t>
            </a:r>
            <a:r>
              <a:rPr lang="en-US" sz="1600" dirty="0">
                <a:solidFill>
                  <a:srgbClr val="5C6773"/>
                </a:solidFill>
                <a:latin typeface="var(--font-monospace)"/>
              </a:rPr>
              <a:t> (</a:t>
            </a:r>
          </a:p>
          <a:p>
            <a:r>
              <a:rPr lang="en-US" sz="1600" dirty="0">
                <a:solidFill>
                  <a:srgbClr val="5C6773"/>
                </a:solidFill>
                <a:latin typeface="var(--font-monospace)"/>
              </a:rPr>
              <a:t>      &lt;div style={{ height: </a:t>
            </a:r>
            <a:r>
              <a:rPr lang="en-US" sz="1600" dirty="0">
                <a:solidFill>
                  <a:srgbClr val="86B300"/>
                </a:solidFill>
                <a:latin typeface="var(--font-monospace)"/>
              </a:rPr>
              <a:t>'100vh'</a:t>
            </a:r>
            <a:r>
              <a:rPr lang="en-US" sz="1600" dirty="0">
                <a:solidFill>
                  <a:srgbClr val="5C6773"/>
                </a:solidFill>
                <a:latin typeface="var(--font-monospace)"/>
              </a:rPr>
              <a:t> }} </a:t>
            </a:r>
            <a:r>
              <a:rPr lang="en-US" sz="1600" dirty="0" err="1">
                <a:solidFill>
                  <a:srgbClr val="5C6773"/>
                </a:solidFill>
                <a:latin typeface="var(--font-monospace)"/>
              </a:rPr>
              <a:t>onMouseMove</a:t>
            </a:r>
            <a:r>
              <a:rPr lang="en-US" sz="1600" dirty="0">
                <a:solidFill>
                  <a:srgbClr val="5C6773"/>
                </a:solidFill>
                <a:latin typeface="var(--font-monospace)"/>
              </a:rPr>
              <a:t>={</a:t>
            </a:r>
            <a:r>
              <a:rPr lang="en-US" sz="1600" dirty="0" err="1">
                <a:solidFill>
                  <a:srgbClr val="F2590C"/>
                </a:solidFill>
                <a:latin typeface="var(--font-monospace)"/>
              </a:rPr>
              <a:t>this</a:t>
            </a:r>
            <a:r>
              <a:rPr lang="en-US" sz="1600" dirty="0" err="1">
                <a:solidFill>
                  <a:srgbClr val="5C6773"/>
                </a:solidFill>
                <a:latin typeface="var(--font-monospace)"/>
              </a:rPr>
              <a:t>.handleMouseMove</a:t>
            </a:r>
            <a:r>
              <a:rPr lang="en-US" sz="1600" dirty="0">
                <a:solidFill>
                  <a:srgbClr val="5C6773"/>
                </a:solidFill>
                <a:latin typeface="var(--font-monospace)"/>
              </a:rPr>
              <a:t>}&gt;</a:t>
            </a:r>
          </a:p>
          <a:p>
            <a:br>
              <a:rPr lang="en-US" sz="1600" dirty="0">
                <a:solidFill>
                  <a:srgbClr val="5C6773"/>
                </a:solidFill>
                <a:latin typeface="var(--font-monospace)"/>
              </a:rPr>
            </a:br>
            <a:r>
              <a:rPr lang="en-US" sz="1600" dirty="0">
                <a:solidFill>
                  <a:srgbClr val="5C6773"/>
                </a:solidFill>
                <a:latin typeface="var(--font-monospace)"/>
              </a:rPr>
              <a:t>        {</a:t>
            </a:r>
            <a:r>
              <a:rPr lang="en-US" sz="1600" i="1" dirty="0">
                <a:solidFill>
                  <a:srgbClr val="ABB0B6"/>
                </a:solidFill>
                <a:latin typeface="var(--font-monospace)"/>
              </a:rPr>
              <a:t>/* ...but how do we render something other than a &lt;p&gt;? */</a:t>
            </a:r>
            <a:r>
              <a:rPr lang="en-US" sz="1600" dirty="0">
                <a:solidFill>
                  <a:srgbClr val="5C6773"/>
                </a:solidFill>
                <a:latin typeface="var(--font-monospace)"/>
              </a:rPr>
              <a:t>}</a:t>
            </a:r>
          </a:p>
          <a:p>
            <a:r>
              <a:rPr lang="en-US" sz="1600" dirty="0">
                <a:solidFill>
                  <a:srgbClr val="5C6773"/>
                </a:solidFill>
                <a:latin typeface="var(--font-monospace)"/>
              </a:rPr>
              <a:t>        &lt;p&gt;</a:t>
            </a:r>
            <a:r>
              <a:rPr lang="en-US" sz="1600" dirty="0">
                <a:solidFill>
                  <a:srgbClr val="41A6D9"/>
                </a:solidFill>
                <a:latin typeface="var(--font-monospace)"/>
              </a:rPr>
              <a:t>The</a:t>
            </a:r>
            <a:r>
              <a:rPr lang="en-US" sz="1600" dirty="0">
                <a:solidFill>
                  <a:srgbClr val="5C6773"/>
                </a:solidFill>
                <a:latin typeface="var(--font-monospace)"/>
              </a:rPr>
              <a:t> current mouse position is ({</a:t>
            </a:r>
            <a:r>
              <a:rPr lang="en-US" sz="1600" dirty="0" err="1">
                <a:solidFill>
                  <a:srgbClr val="F2590C"/>
                </a:solidFill>
                <a:latin typeface="var(--font-monospace)"/>
              </a:rPr>
              <a:t>this</a:t>
            </a:r>
            <a:r>
              <a:rPr lang="en-US" sz="1600" dirty="0" err="1">
                <a:solidFill>
                  <a:srgbClr val="5C6773"/>
                </a:solidFill>
                <a:latin typeface="var(--font-monospace)"/>
              </a:rPr>
              <a:t>.state.x</a:t>
            </a:r>
            <a:r>
              <a:rPr lang="en-US" sz="1600" dirty="0">
                <a:solidFill>
                  <a:srgbClr val="5C6773"/>
                </a:solidFill>
                <a:latin typeface="var(--font-monospace)"/>
              </a:rPr>
              <a:t>}, {</a:t>
            </a:r>
            <a:r>
              <a:rPr lang="en-US" sz="1600" dirty="0" err="1">
                <a:solidFill>
                  <a:srgbClr val="F2590C"/>
                </a:solidFill>
                <a:latin typeface="var(--font-monospace)"/>
              </a:rPr>
              <a:t>this</a:t>
            </a:r>
            <a:r>
              <a:rPr lang="en-US" sz="1600" dirty="0" err="1">
                <a:solidFill>
                  <a:srgbClr val="5C6773"/>
                </a:solidFill>
                <a:latin typeface="var(--font-monospace)"/>
              </a:rPr>
              <a:t>.state.y</a:t>
            </a:r>
            <a:r>
              <a:rPr lang="en-US" sz="1600" dirty="0">
                <a:solidFill>
                  <a:srgbClr val="5C6773"/>
                </a:solidFill>
                <a:latin typeface="var(--font-monospace)"/>
              </a:rPr>
              <a:t>})&lt;/p&gt;</a:t>
            </a:r>
          </a:p>
          <a:p>
            <a:r>
              <a:rPr lang="en-US" sz="1600" dirty="0">
                <a:solidFill>
                  <a:srgbClr val="5C6773"/>
                </a:solidFill>
                <a:latin typeface="var(--font-monospace)"/>
              </a:rPr>
              <a:t>      &lt;/div&gt;</a:t>
            </a:r>
          </a:p>
          <a:p>
            <a:r>
              <a:rPr lang="en-US" sz="1600" dirty="0">
                <a:solidFill>
                  <a:srgbClr val="5C6773"/>
                </a:solidFill>
                <a:latin typeface="var(--font-monospace)"/>
              </a:rPr>
              <a:t>    );</a:t>
            </a:r>
          </a:p>
          <a:p>
            <a:r>
              <a:rPr lang="en-US" sz="1600" dirty="0">
                <a:solidFill>
                  <a:srgbClr val="5C6773"/>
                </a:solidFill>
                <a:latin typeface="var(--font-monospace)"/>
              </a:rPr>
              <a:t>  }</a:t>
            </a:r>
          </a:p>
          <a:p>
            <a:r>
              <a:rPr lang="en-US" sz="1600" dirty="0">
                <a:solidFill>
                  <a:srgbClr val="5C6773"/>
                </a:solidFill>
                <a:latin typeface="var(--font-monospace)"/>
              </a:rPr>
              <a:t>}</a:t>
            </a:r>
          </a:p>
        </p:txBody>
      </p:sp>
      <p:sp>
        <p:nvSpPr>
          <p:cNvPr id="4" name="Rectangle 3">
            <a:extLst>
              <a:ext uri="{FF2B5EF4-FFF2-40B4-BE49-F238E27FC236}">
                <a16:creationId xmlns:a16="http://schemas.microsoft.com/office/drawing/2014/main" id="{6AA6AE85-57D7-4041-83D7-53DB69B5FBF3}"/>
              </a:ext>
            </a:extLst>
          </p:cNvPr>
          <p:cNvSpPr/>
          <p:nvPr/>
        </p:nvSpPr>
        <p:spPr>
          <a:xfrm>
            <a:off x="7204364" y="2000816"/>
            <a:ext cx="4149436" cy="2554545"/>
          </a:xfrm>
          <a:prstGeom prst="rect">
            <a:avLst/>
          </a:prstGeom>
          <a:solidFill>
            <a:schemeClr val="bg1">
              <a:lumMod val="95000"/>
            </a:schemeClr>
          </a:solidFill>
        </p:spPr>
        <p:txBody>
          <a:bodyPr wrap="square">
            <a:spAutoFit/>
          </a:bodyPr>
          <a:lstStyle/>
          <a:p>
            <a:r>
              <a:rPr lang="en-US" sz="1600" dirty="0">
                <a:solidFill>
                  <a:srgbClr val="F2590C"/>
                </a:solidFill>
                <a:latin typeface="var(--font-monospace)"/>
              </a:rPr>
              <a:t>class</a:t>
            </a:r>
            <a:r>
              <a:rPr lang="en-US" sz="1600" dirty="0">
                <a:solidFill>
                  <a:srgbClr val="5C6773"/>
                </a:solidFill>
                <a:latin typeface="var(--font-monospace)"/>
              </a:rPr>
              <a:t> </a:t>
            </a:r>
            <a:r>
              <a:rPr lang="en-US" sz="1600" dirty="0" err="1">
                <a:solidFill>
                  <a:srgbClr val="41A6D9"/>
                </a:solidFill>
                <a:latin typeface="var(--font-monospace)"/>
              </a:rPr>
              <a:t>MouseTracker</a:t>
            </a:r>
            <a:r>
              <a:rPr lang="en-US" sz="1600" dirty="0">
                <a:solidFill>
                  <a:srgbClr val="5C6773"/>
                </a:solidFill>
                <a:latin typeface="var(--font-monospace)"/>
              </a:rPr>
              <a:t> </a:t>
            </a:r>
            <a:r>
              <a:rPr lang="en-US" sz="1600" dirty="0">
                <a:solidFill>
                  <a:srgbClr val="F2590C"/>
                </a:solidFill>
                <a:latin typeface="var(--font-monospace)"/>
              </a:rPr>
              <a:t>extends</a:t>
            </a:r>
            <a:r>
              <a:rPr lang="en-US" sz="1600" dirty="0">
                <a:solidFill>
                  <a:srgbClr val="5C6773"/>
                </a:solidFill>
                <a:latin typeface="var(--font-monospace)"/>
              </a:rPr>
              <a:t> </a:t>
            </a:r>
            <a:r>
              <a:rPr lang="en-US" sz="1600" dirty="0" err="1">
                <a:solidFill>
                  <a:srgbClr val="41A6D9"/>
                </a:solidFill>
                <a:latin typeface="var(--font-monospace)"/>
              </a:rPr>
              <a:t>React</a:t>
            </a:r>
            <a:r>
              <a:rPr lang="en-US" sz="1600" dirty="0" err="1">
                <a:solidFill>
                  <a:srgbClr val="5C6773"/>
                </a:solidFill>
                <a:latin typeface="var(--font-monospace)"/>
              </a:rPr>
              <a:t>.</a:t>
            </a:r>
            <a:r>
              <a:rPr lang="en-US" sz="1600" dirty="0" err="1">
                <a:solidFill>
                  <a:srgbClr val="41A6D9"/>
                </a:solidFill>
                <a:latin typeface="var(--font-monospace)"/>
              </a:rPr>
              <a:t>Component</a:t>
            </a:r>
            <a:r>
              <a:rPr lang="en-US" sz="1600" dirty="0">
                <a:solidFill>
                  <a:srgbClr val="5C6773"/>
                </a:solidFill>
                <a:latin typeface="var(--font-monospace)"/>
              </a:rPr>
              <a:t> {</a:t>
            </a:r>
          </a:p>
          <a:p>
            <a:r>
              <a:rPr lang="en-US" sz="1600" dirty="0">
                <a:solidFill>
                  <a:srgbClr val="5C6773"/>
                </a:solidFill>
                <a:latin typeface="var(--font-monospace)"/>
              </a:rPr>
              <a:t>  render() {</a:t>
            </a:r>
          </a:p>
          <a:p>
            <a:r>
              <a:rPr lang="en-US" sz="1600" dirty="0">
                <a:solidFill>
                  <a:srgbClr val="5C6773"/>
                </a:solidFill>
                <a:latin typeface="var(--font-monospace)"/>
              </a:rPr>
              <a:t>    </a:t>
            </a:r>
            <a:r>
              <a:rPr lang="en-US" sz="1600" dirty="0">
                <a:solidFill>
                  <a:srgbClr val="F2590C"/>
                </a:solidFill>
                <a:latin typeface="var(--font-monospace)"/>
              </a:rPr>
              <a:t>return</a:t>
            </a:r>
            <a:r>
              <a:rPr lang="en-US" sz="1600" dirty="0">
                <a:solidFill>
                  <a:srgbClr val="5C6773"/>
                </a:solidFill>
                <a:latin typeface="var(--font-monospace)"/>
              </a:rPr>
              <a:t> (</a:t>
            </a:r>
          </a:p>
          <a:p>
            <a:r>
              <a:rPr lang="en-US" sz="1600" dirty="0">
                <a:solidFill>
                  <a:srgbClr val="5C6773"/>
                </a:solidFill>
                <a:latin typeface="var(--font-monospace)"/>
              </a:rPr>
              <a:t>      &lt;&gt;</a:t>
            </a:r>
          </a:p>
          <a:p>
            <a:r>
              <a:rPr lang="en-US" sz="1600" dirty="0">
                <a:solidFill>
                  <a:srgbClr val="5C6773"/>
                </a:solidFill>
                <a:latin typeface="var(--font-monospace)"/>
              </a:rPr>
              <a:t>        &lt;h1&gt;</a:t>
            </a:r>
            <a:r>
              <a:rPr lang="en-US" sz="1600" dirty="0">
                <a:solidFill>
                  <a:srgbClr val="41A6D9"/>
                </a:solidFill>
                <a:latin typeface="var(--font-monospace)"/>
              </a:rPr>
              <a:t>Move</a:t>
            </a:r>
            <a:r>
              <a:rPr lang="en-US" sz="1600" dirty="0">
                <a:solidFill>
                  <a:srgbClr val="5C6773"/>
                </a:solidFill>
                <a:latin typeface="var(--font-monospace)"/>
              </a:rPr>
              <a:t> the mouse around!&lt;/h1&gt;</a:t>
            </a:r>
          </a:p>
          <a:p>
            <a:r>
              <a:rPr lang="en-US" sz="1600" dirty="0">
                <a:solidFill>
                  <a:srgbClr val="5C6773"/>
                </a:solidFill>
                <a:latin typeface="var(--font-monospace)"/>
              </a:rPr>
              <a:t>        &lt;</a:t>
            </a:r>
            <a:r>
              <a:rPr lang="en-US" sz="1600" dirty="0">
                <a:solidFill>
                  <a:srgbClr val="41A6D9"/>
                </a:solidFill>
                <a:latin typeface="var(--font-monospace)"/>
              </a:rPr>
              <a:t>Mouse</a:t>
            </a:r>
            <a:r>
              <a:rPr lang="en-US" sz="1600" dirty="0">
                <a:solidFill>
                  <a:srgbClr val="5C6773"/>
                </a:solidFill>
                <a:latin typeface="var(--font-monospace)"/>
              </a:rPr>
              <a:t> /&gt;</a:t>
            </a:r>
          </a:p>
          <a:p>
            <a:r>
              <a:rPr lang="en-US" sz="1600" dirty="0">
                <a:solidFill>
                  <a:srgbClr val="5C6773"/>
                </a:solidFill>
                <a:latin typeface="var(--font-monospace)"/>
              </a:rPr>
              <a:t>      &lt;/&gt;</a:t>
            </a:r>
          </a:p>
          <a:p>
            <a:r>
              <a:rPr lang="en-US" sz="1600" dirty="0">
                <a:solidFill>
                  <a:srgbClr val="5C6773"/>
                </a:solidFill>
                <a:latin typeface="var(--font-monospace)"/>
              </a:rPr>
              <a:t>    );</a:t>
            </a:r>
          </a:p>
          <a:p>
            <a:r>
              <a:rPr lang="en-US" sz="1600" dirty="0">
                <a:solidFill>
                  <a:srgbClr val="5C6773"/>
                </a:solidFill>
                <a:latin typeface="var(--font-monospace)"/>
              </a:rPr>
              <a:t>  }</a:t>
            </a:r>
          </a:p>
          <a:p>
            <a:r>
              <a:rPr lang="en-US" sz="1600" dirty="0">
                <a:solidFill>
                  <a:srgbClr val="5C6773"/>
                </a:solidFill>
                <a:latin typeface="var(--font-monospace)"/>
              </a:rPr>
              <a:t>}</a:t>
            </a:r>
          </a:p>
        </p:txBody>
      </p:sp>
    </p:spTree>
    <p:extLst>
      <p:ext uri="{BB962C8B-B14F-4D97-AF65-F5344CB8AC3E}">
        <p14:creationId xmlns:p14="http://schemas.microsoft.com/office/powerpoint/2010/main" val="1274289170"/>
      </p:ext>
    </p:extLst>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17197</TotalTime>
  <Words>4764</Words>
  <Application>Microsoft Macintosh PowerPoint</Application>
  <PresentationFormat>Widescreen</PresentationFormat>
  <Paragraphs>490</Paragraphs>
  <Slides>43</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var(--font-monospace)</vt:lpstr>
      <vt:lpstr>Arial</vt:lpstr>
      <vt:lpstr>Calibri</vt:lpstr>
      <vt:lpstr>Times New Roman</vt:lpstr>
      <vt:lpstr>cc_blue</vt:lpstr>
      <vt:lpstr>React JS</vt:lpstr>
      <vt:lpstr>Lesson 11</vt:lpstr>
      <vt:lpstr>Render Props</vt:lpstr>
      <vt:lpstr>PowerPoint Presentation</vt:lpstr>
      <vt:lpstr>PowerPoint Presentation</vt:lpstr>
      <vt:lpstr>Use Render Props for Cross-Cutting Concerns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Props Other Than render</vt:lpstr>
      <vt:lpstr>PowerPoint Presentation</vt:lpstr>
      <vt:lpstr>Caveats</vt:lpstr>
      <vt:lpstr>PowerPoint Presentation</vt:lpstr>
      <vt:lpstr>PowerPoint Presentation</vt:lpstr>
      <vt:lpstr>Typechecking  With PropTypes</vt:lpstr>
      <vt:lpstr>PowerPoint Presentation</vt:lpstr>
      <vt:lpstr>PowerPoint Presentation</vt:lpstr>
      <vt:lpstr>PowerPoint Presentation</vt:lpstr>
      <vt:lpstr>PropTypes</vt:lpstr>
      <vt:lpstr>PowerPoint Presentation</vt:lpstr>
      <vt:lpstr>PowerPoint Presentation</vt:lpstr>
      <vt:lpstr>PowerPoint Presentation</vt:lpstr>
      <vt:lpstr>PowerPoint Presentation</vt:lpstr>
      <vt:lpstr>PowerPoint Presentation</vt:lpstr>
      <vt:lpstr>Requiring Single Child</vt:lpstr>
      <vt:lpstr>Default Prop Values</vt:lpstr>
      <vt:lpstr>PowerPoint Presentation</vt:lpstr>
      <vt:lpstr>PowerPoint Presentation</vt:lpstr>
      <vt:lpstr>Function Components</vt:lpstr>
      <vt:lpstr>PowerPoint Presentation</vt:lpstr>
      <vt:lpstr>PowerPoint Presentation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233</cp:revision>
  <cp:lastPrinted>2020-04-06T06:57:46Z</cp:lastPrinted>
  <dcterms:created xsi:type="dcterms:W3CDTF">2020-04-06T02:02:09Z</dcterms:created>
  <dcterms:modified xsi:type="dcterms:W3CDTF">2021-03-03T06:52:36Z</dcterms:modified>
</cp:coreProperties>
</file>